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7" r:id="rId3"/>
    <p:sldId id="268" r:id="rId4"/>
    <p:sldId id="279" r:id="rId5"/>
    <p:sldId id="280" r:id="rId6"/>
    <p:sldId id="269" r:id="rId7"/>
    <p:sldId id="281" r:id="rId8"/>
    <p:sldId id="272" r:id="rId9"/>
    <p:sldId id="274" r:id="rId10"/>
    <p:sldId id="258" r:id="rId11"/>
    <p:sldId id="265" r:id="rId12"/>
    <p:sldId id="276" r:id="rId13"/>
    <p:sldId id="282" r:id="rId14"/>
    <p:sldId id="285" r:id="rId15"/>
    <p:sldId id="283" r:id="rId16"/>
    <p:sldId id="284" r:id="rId17"/>
    <p:sldId id="260" r:id="rId18"/>
    <p:sldId id="263" r:id="rId19"/>
    <p:sldId id="286" r:id="rId20"/>
    <p:sldId id="266" r:id="rId21"/>
    <p:sldId id="277" r:id="rId22"/>
    <p:sldId id="262" r:id="rId23"/>
    <p:sldId id="275" r:id="rId2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Sullivan" initials="MS" lastIdx="3" clrIdx="0">
    <p:extLst>
      <p:ext uri="{19B8F6BF-5375-455C-9EA6-DF929625EA0E}">
        <p15:presenceInfo xmlns:p15="http://schemas.microsoft.com/office/powerpoint/2012/main" userId="S-1-5-21-3476199834-239254167-2150355523-18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72680" autoAdjust="0"/>
  </p:normalViewPr>
  <p:slideViewPr>
    <p:cSldViewPr>
      <p:cViewPr varScale="1">
        <p:scale>
          <a:sx n="78" d="100"/>
          <a:sy n="78" d="100"/>
        </p:scale>
        <p:origin x="878" y="77"/>
      </p:cViewPr>
      <p:guideLst>
        <p:guide orient="horz" pos="2160"/>
        <p:guide pos="3840"/>
      </p:guideLst>
    </p:cSldViewPr>
  </p:slideViewPr>
  <p:outlineViewPr>
    <p:cViewPr>
      <p:scale>
        <a:sx n="33" d="100"/>
        <a:sy n="33" d="100"/>
      </p:scale>
      <p:origin x="0" y="-5890"/>
    </p:cViewPr>
  </p:outlineViewPr>
  <p:notesTextViewPr>
    <p:cViewPr>
      <p:scale>
        <a:sx n="100" d="100"/>
        <a:sy n="100" d="100"/>
      </p:scale>
      <p:origin x="0" y="0"/>
    </p:cViewPr>
  </p:notesTextViewPr>
  <p:sorterViewPr>
    <p:cViewPr>
      <p:scale>
        <a:sx n="100" d="100"/>
        <a:sy n="100" d="100"/>
      </p:scale>
      <p:origin x="0" y="-3432"/>
    </p:cViewPr>
  </p:sorterViewPr>
  <p:notesViewPr>
    <p:cSldViewPr>
      <p:cViewPr varScale="1">
        <p:scale>
          <a:sx n="61" d="100"/>
          <a:sy n="61" d="100"/>
        </p:scale>
        <p:origin x="321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3177" tIns="46589" rIns="93177" bIns="46589" rtlCol="0"/>
          <a:lstStyle>
            <a:lvl1pPr algn="r">
              <a:defRPr sz="1200"/>
            </a:lvl1pPr>
          </a:lstStyle>
          <a:p>
            <a:fld id="{8C2EC34F-7304-4BD8-A3CC-B2927D3ED8AF}" type="datetimeFigureOut">
              <a:rPr lang="en-US" smtClean="0"/>
              <a:t>4/19/2023</a:t>
            </a:fld>
            <a:endParaRPr lang="en-US"/>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3177" tIns="46589" rIns="93177" bIns="46589" rtlCol="0" anchor="b"/>
          <a:lstStyle>
            <a:lvl1pPr algn="r">
              <a:defRPr sz="1200"/>
            </a:lvl1pPr>
          </a:lstStyle>
          <a:p>
            <a:fld id="{DAB6F4DC-8AB8-40BF-A0C0-A0E7167B8298}" type="slidenum">
              <a:rPr lang="en-US" smtClean="0"/>
              <a:t>‹#›</a:t>
            </a:fld>
            <a:endParaRPr lang="en-US"/>
          </a:p>
        </p:txBody>
      </p:sp>
    </p:spTree>
    <p:extLst>
      <p:ext uri="{BB962C8B-B14F-4D97-AF65-F5344CB8AC3E}">
        <p14:creationId xmlns:p14="http://schemas.microsoft.com/office/powerpoint/2010/main" val="2420593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0" dirty="0"/>
              <a:t>Mayor &amp; City Council, I am pleased to present to you my proposed fiscal year 2024 Operating Budget as well as my fiscal year 2024 Capital Improvements Budget.</a:t>
            </a:r>
          </a:p>
          <a:p>
            <a:endParaRPr lang="en-US" b="0" dirty="0"/>
          </a:p>
          <a:p>
            <a:r>
              <a:rPr lang="en-US" b="0" dirty="0"/>
              <a:t>The School Board’s proposed fiscal year 2024 proposed budgets have also been incorporated into what you will be presented.</a:t>
            </a:r>
          </a:p>
          <a:p>
            <a:endParaRPr lang="en-US" b="0" dirty="0"/>
          </a:p>
          <a:p>
            <a:r>
              <a:rPr lang="en-US" b="0" dirty="0"/>
              <a:t>The combined City and School Budgets comply with the Tax Cap provisions as stipulated in the City Charter.</a:t>
            </a:r>
          </a:p>
        </p:txBody>
      </p:sp>
      <p:sp>
        <p:nvSpPr>
          <p:cNvPr id="4" name="Slide Number Placeholder 3"/>
          <p:cNvSpPr>
            <a:spLocks noGrp="1"/>
          </p:cNvSpPr>
          <p:nvPr>
            <p:ph type="sldNum" sz="quarter" idx="5"/>
          </p:nvPr>
        </p:nvSpPr>
        <p:spPr/>
        <p:txBody>
          <a:bodyPr/>
          <a:lstStyle/>
          <a:p>
            <a:fld id="{DAB6F4DC-8AB8-40BF-A0C0-A0E7167B8298}" type="slidenum">
              <a:rPr lang="en-US" smtClean="0"/>
              <a:t>1</a:t>
            </a:fld>
            <a:endParaRPr lang="en-US"/>
          </a:p>
        </p:txBody>
      </p:sp>
    </p:spTree>
    <p:extLst>
      <p:ext uri="{BB962C8B-B14F-4D97-AF65-F5344CB8AC3E}">
        <p14:creationId xmlns:p14="http://schemas.microsoft.com/office/powerpoint/2010/main" val="1221776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The breakdown of the allowed increases are as follows … (top ½ of slide)</a:t>
            </a:r>
          </a:p>
          <a:p>
            <a:endParaRPr lang="en-US" dirty="0"/>
          </a:p>
          <a:p>
            <a:r>
              <a:rPr lang="en-US" dirty="0"/>
              <a:t>As already noted, the budget proposed is under the Tax Cap allowance by $3.4M … (bottom ½ of slide)</a:t>
            </a:r>
          </a:p>
        </p:txBody>
      </p:sp>
      <p:sp>
        <p:nvSpPr>
          <p:cNvPr id="4" name="Slide Number Placeholder 3"/>
          <p:cNvSpPr>
            <a:spLocks noGrp="1"/>
          </p:cNvSpPr>
          <p:nvPr>
            <p:ph type="sldNum" sz="quarter" idx="5"/>
          </p:nvPr>
        </p:nvSpPr>
        <p:spPr/>
        <p:txBody>
          <a:bodyPr/>
          <a:lstStyle/>
          <a:p>
            <a:fld id="{DAB6F4DC-8AB8-40BF-A0C0-A0E7167B8298}" type="slidenum">
              <a:rPr lang="en-US" smtClean="0"/>
              <a:t>10</a:t>
            </a:fld>
            <a:endParaRPr lang="en-US"/>
          </a:p>
        </p:txBody>
      </p:sp>
    </p:spTree>
    <p:extLst>
      <p:ext uri="{BB962C8B-B14F-4D97-AF65-F5344CB8AC3E}">
        <p14:creationId xmlns:p14="http://schemas.microsoft.com/office/powerpoint/2010/main" val="1876037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0" dirty="0"/>
              <a:t>The breakdown of the estimated tax rate increases are as shown here …</a:t>
            </a:r>
          </a:p>
          <a:p>
            <a:endParaRPr lang="en-US" b="0" dirty="0"/>
          </a:p>
          <a:p>
            <a:r>
              <a:rPr lang="en-US" b="0" dirty="0"/>
              <a:t>School Combined is $1.20 increase.</a:t>
            </a:r>
          </a:p>
        </p:txBody>
      </p:sp>
      <p:sp>
        <p:nvSpPr>
          <p:cNvPr id="4" name="Slide Number Placeholder 3"/>
          <p:cNvSpPr>
            <a:spLocks noGrp="1"/>
          </p:cNvSpPr>
          <p:nvPr>
            <p:ph type="sldNum" sz="quarter" idx="5"/>
          </p:nvPr>
        </p:nvSpPr>
        <p:spPr/>
        <p:txBody>
          <a:bodyPr/>
          <a:lstStyle/>
          <a:p>
            <a:fld id="{DAB6F4DC-8AB8-40BF-A0C0-A0E7167B8298}" type="slidenum">
              <a:rPr lang="en-US" smtClean="0"/>
              <a:t>11</a:t>
            </a:fld>
            <a:endParaRPr lang="en-US"/>
          </a:p>
        </p:txBody>
      </p:sp>
    </p:spTree>
    <p:extLst>
      <p:ext uri="{BB962C8B-B14F-4D97-AF65-F5344CB8AC3E}">
        <p14:creationId xmlns:p14="http://schemas.microsoft.com/office/powerpoint/2010/main" val="4098483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In the front of your I&amp;O Budget book, there is a summary of ALL I&amp;O’s submitted by each Department. The summary indicates whether I have INCLUDED or EXCLUDED each of the individual I&amp;O’s in my proposed budget.</a:t>
            </a:r>
          </a:p>
          <a:p>
            <a:endParaRPr lang="en-US" dirty="0"/>
          </a:p>
          <a:p>
            <a:r>
              <a:rPr lang="en-US" dirty="0"/>
              <a:t>This slide shows the I&amp;O’s that I have INCLUDED in my proposed budget.</a:t>
            </a:r>
          </a:p>
        </p:txBody>
      </p:sp>
      <p:sp>
        <p:nvSpPr>
          <p:cNvPr id="4" name="Slide Number Placeholder 3"/>
          <p:cNvSpPr>
            <a:spLocks noGrp="1"/>
          </p:cNvSpPr>
          <p:nvPr>
            <p:ph type="sldNum" sz="quarter" idx="5"/>
          </p:nvPr>
        </p:nvSpPr>
        <p:spPr/>
        <p:txBody>
          <a:bodyPr/>
          <a:lstStyle/>
          <a:p>
            <a:fld id="{DAB6F4DC-8AB8-40BF-A0C0-A0E7167B8298}" type="slidenum">
              <a:rPr lang="en-US" smtClean="0"/>
              <a:t>12</a:t>
            </a:fld>
            <a:endParaRPr lang="en-US"/>
          </a:p>
        </p:txBody>
      </p:sp>
    </p:spTree>
    <p:extLst>
      <p:ext uri="{BB962C8B-B14F-4D97-AF65-F5344CB8AC3E}">
        <p14:creationId xmlns:p14="http://schemas.microsoft.com/office/powerpoint/2010/main" val="4115115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A reminder of the purpose of Issues &amp; Options submissions. Once again this year I limited the increase department heads could submit as their requested O&amp;M budgets …</a:t>
            </a:r>
          </a:p>
        </p:txBody>
      </p:sp>
      <p:sp>
        <p:nvSpPr>
          <p:cNvPr id="4" name="Slide Number Placeholder 3"/>
          <p:cNvSpPr>
            <a:spLocks noGrp="1"/>
          </p:cNvSpPr>
          <p:nvPr>
            <p:ph type="sldNum" sz="quarter" idx="5"/>
          </p:nvPr>
        </p:nvSpPr>
        <p:spPr/>
        <p:txBody>
          <a:bodyPr/>
          <a:lstStyle/>
          <a:p>
            <a:fld id="{DAB6F4DC-8AB8-40BF-A0C0-A0E7167B8298}" type="slidenum">
              <a:rPr lang="en-US" smtClean="0"/>
              <a:t>13</a:t>
            </a:fld>
            <a:endParaRPr lang="en-US"/>
          </a:p>
        </p:txBody>
      </p:sp>
    </p:spTree>
    <p:extLst>
      <p:ext uri="{BB962C8B-B14F-4D97-AF65-F5344CB8AC3E}">
        <p14:creationId xmlns:p14="http://schemas.microsoft.com/office/powerpoint/2010/main" val="555272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Here is a summary of the results of the I&amp;O process for fiscal year 2024 …</a:t>
            </a:r>
          </a:p>
        </p:txBody>
      </p:sp>
      <p:sp>
        <p:nvSpPr>
          <p:cNvPr id="4" name="Slide Number Placeholder 3"/>
          <p:cNvSpPr>
            <a:spLocks noGrp="1"/>
          </p:cNvSpPr>
          <p:nvPr>
            <p:ph type="sldNum" sz="quarter" idx="5"/>
          </p:nvPr>
        </p:nvSpPr>
        <p:spPr/>
        <p:txBody>
          <a:bodyPr/>
          <a:lstStyle/>
          <a:p>
            <a:fld id="{DAB6F4DC-8AB8-40BF-A0C0-A0E7167B8298}" type="slidenum">
              <a:rPr lang="en-US" smtClean="0"/>
              <a:t>14</a:t>
            </a:fld>
            <a:endParaRPr lang="en-US"/>
          </a:p>
        </p:txBody>
      </p:sp>
    </p:spTree>
    <p:extLst>
      <p:ext uri="{BB962C8B-B14F-4D97-AF65-F5344CB8AC3E}">
        <p14:creationId xmlns:p14="http://schemas.microsoft.com/office/powerpoint/2010/main" val="4073653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1" dirty="0"/>
              <a:t>…. These required I&amp;O’s total $185,219 (previous slide). </a:t>
            </a:r>
          </a:p>
        </p:txBody>
      </p:sp>
      <p:sp>
        <p:nvSpPr>
          <p:cNvPr id="4" name="Slide Number Placeholder 3"/>
          <p:cNvSpPr>
            <a:spLocks noGrp="1"/>
          </p:cNvSpPr>
          <p:nvPr>
            <p:ph type="sldNum" sz="quarter" idx="5"/>
          </p:nvPr>
        </p:nvSpPr>
        <p:spPr/>
        <p:txBody>
          <a:bodyPr/>
          <a:lstStyle/>
          <a:p>
            <a:fld id="{DAB6F4DC-8AB8-40BF-A0C0-A0E7167B8298}" type="slidenum">
              <a:rPr lang="en-US" smtClean="0"/>
              <a:t>15</a:t>
            </a:fld>
            <a:endParaRPr lang="en-US"/>
          </a:p>
        </p:txBody>
      </p:sp>
    </p:spTree>
    <p:extLst>
      <p:ext uri="{BB962C8B-B14F-4D97-AF65-F5344CB8AC3E}">
        <p14:creationId xmlns:p14="http://schemas.microsoft.com/office/powerpoint/2010/main" val="247918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The remaining pages of the </a:t>
            </a:r>
            <a:r>
              <a:rPr lang="en-US" dirty="0" err="1"/>
              <a:t>PerPoint</a:t>
            </a:r>
            <a:r>
              <a:rPr lang="en-US" dirty="0"/>
              <a:t> slides in your handouts tonight are summaries of Appropriations &amp; Revenues to prepare you for the May 5</a:t>
            </a:r>
            <a:r>
              <a:rPr lang="en-US" baseline="30000" dirty="0"/>
              <a:t>th</a:t>
            </a:r>
            <a:r>
              <a:rPr lang="en-US" dirty="0"/>
              <a:t> Retreat. </a:t>
            </a:r>
          </a:p>
        </p:txBody>
      </p:sp>
      <p:sp>
        <p:nvSpPr>
          <p:cNvPr id="4" name="Slide Number Placeholder 3"/>
          <p:cNvSpPr>
            <a:spLocks noGrp="1"/>
          </p:cNvSpPr>
          <p:nvPr>
            <p:ph type="sldNum" sz="quarter" idx="5"/>
          </p:nvPr>
        </p:nvSpPr>
        <p:spPr/>
        <p:txBody>
          <a:bodyPr/>
          <a:lstStyle/>
          <a:p>
            <a:fld id="{DAB6F4DC-8AB8-40BF-A0C0-A0E7167B8298}" type="slidenum">
              <a:rPr lang="en-US" smtClean="0"/>
              <a:t>16</a:t>
            </a:fld>
            <a:endParaRPr lang="en-US"/>
          </a:p>
        </p:txBody>
      </p:sp>
    </p:spTree>
    <p:extLst>
      <p:ext uri="{BB962C8B-B14F-4D97-AF65-F5344CB8AC3E}">
        <p14:creationId xmlns:p14="http://schemas.microsoft.com/office/powerpoint/2010/main" val="458446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Overall Appropriations Summary.</a:t>
            </a:r>
          </a:p>
        </p:txBody>
      </p:sp>
      <p:sp>
        <p:nvSpPr>
          <p:cNvPr id="4" name="Slide Number Placeholder 3"/>
          <p:cNvSpPr>
            <a:spLocks noGrp="1"/>
          </p:cNvSpPr>
          <p:nvPr>
            <p:ph type="sldNum" sz="quarter" idx="10"/>
          </p:nvPr>
        </p:nvSpPr>
        <p:spPr/>
        <p:txBody>
          <a:bodyPr/>
          <a:lstStyle/>
          <a:p>
            <a:fld id="{DAB6F4DC-8AB8-40BF-A0C0-A0E7167B8298}" type="slidenum">
              <a:rPr lang="en-US" smtClean="0"/>
              <a:t>17</a:t>
            </a:fld>
            <a:endParaRPr lang="en-US"/>
          </a:p>
        </p:txBody>
      </p:sp>
    </p:spTree>
    <p:extLst>
      <p:ext uri="{BB962C8B-B14F-4D97-AF65-F5344CB8AC3E}">
        <p14:creationId xmlns:p14="http://schemas.microsoft.com/office/powerpoint/2010/main" val="1532096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aseline="0" dirty="0"/>
              <a:t>General Fund specific Appropriations Summary.</a:t>
            </a:r>
          </a:p>
        </p:txBody>
      </p:sp>
      <p:sp>
        <p:nvSpPr>
          <p:cNvPr id="4" name="Slide Number Placeholder 3"/>
          <p:cNvSpPr>
            <a:spLocks noGrp="1"/>
          </p:cNvSpPr>
          <p:nvPr>
            <p:ph type="sldNum" sz="quarter" idx="5"/>
          </p:nvPr>
        </p:nvSpPr>
        <p:spPr/>
        <p:txBody>
          <a:bodyPr/>
          <a:lstStyle/>
          <a:p>
            <a:fld id="{DAB6F4DC-8AB8-40BF-A0C0-A0E7167B8298}" type="slidenum">
              <a:rPr lang="en-US" smtClean="0"/>
              <a:t>18</a:t>
            </a:fld>
            <a:endParaRPr lang="en-US"/>
          </a:p>
        </p:txBody>
      </p:sp>
    </p:spTree>
    <p:extLst>
      <p:ext uri="{BB962C8B-B14F-4D97-AF65-F5344CB8AC3E}">
        <p14:creationId xmlns:p14="http://schemas.microsoft.com/office/powerpoint/2010/main" val="3429515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baseline="0" dirty="0"/>
              <a:t>Enterprise and Special Revenues Appropriations summary.</a:t>
            </a:r>
          </a:p>
        </p:txBody>
      </p:sp>
      <p:sp>
        <p:nvSpPr>
          <p:cNvPr id="4" name="Slide Number Placeholder 3"/>
          <p:cNvSpPr>
            <a:spLocks noGrp="1"/>
          </p:cNvSpPr>
          <p:nvPr>
            <p:ph type="sldNum" sz="quarter" idx="5"/>
          </p:nvPr>
        </p:nvSpPr>
        <p:spPr/>
        <p:txBody>
          <a:bodyPr/>
          <a:lstStyle/>
          <a:p>
            <a:fld id="{DAB6F4DC-8AB8-40BF-A0C0-A0E7167B8298}" type="slidenum">
              <a:rPr lang="en-US" smtClean="0"/>
              <a:t>19</a:t>
            </a:fld>
            <a:endParaRPr lang="en-US"/>
          </a:p>
        </p:txBody>
      </p:sp>
    </p:spTree>
    <p:extLst>
      <p:ext uri="{BB962C8B-B14F-4D97-AF65-F5344CB8AC3E}">
        <p14:creationId xmlns:p14="http://schemas.microsoft.com/office/powerpoint/2010/main" val="1866011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Once again this year we have scheduled a Budget Retreat to kick off the City Council’s in depth review and deliberations of the fiscal year 2024 budget. At the retreat you will be presented with ….</a:t>
            </a:r>
          </a:p>
        </p:txBody>
      </p:sp>
      <p:sp>
        <p:nvSpPr>
          <p:cNvPr id="4" name="Slide Number Placeholder 3"/>
          <p:cNvSpPr>
            <a:spLocks noGrp="1"/>
          </p:cNvSpPr>
          <p:nvPr>
            <p:ph type="sldNum" sz="quarter" idx="5"/>
          </p:nvPr>
        </p:nvSpPr>
        <p:spPr/>
        <p:txBody>
          <a:bodyPr/>
          <a:lstStyle/>
          <a:p>
            <a:fld id="{DAB6F4DC-8AB8-40BF-A0C0-A0E7167B8298}" type="slidenum">
              <a:rPr lang="en-US" smtClean="0"/>
              <a:t>2</a:t>
            </a:fld>
            <a:endParaRPr lang="en-US"/>
          </a:p>
        </p:txBody>
      </p:sp>
    </p:spTree>
    <p:extLst>
      <p:ext uri="{BB962C8B-B14F-4D97-AF65-F5344CB8AC3E}">
        <p14:creationId xmlns:p14="http://schemas.microsoft.com/office/powerpoint/2010/main" val="223145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CIP Appropriations Summary.</a:t>
            </a:r>
          </a:p>
        </p:txBody>
      </p:sp>
      <p:sp>
        <p:nvSpPr>
          <p:cNvPr id="4" name="Slide Number Placeholder 3"/>
          <p:cNvSpPr>
            <a:spLocks noGrp="1"/>
          </p:cNvSpPr>
          <p:nvPr>
            <p:ph type="sldNum" sz="quarter" idx="5"/>
          </p:nvPr>
        </p:nvSpPr>
        <p:spPr/>
        <p:txBody>
          <a:bodyPr/>
          <a:lstStyle/>
          <a:p>
            <a:fld id="{DAB6F4DC-8AB8-40BF-A0C0-A0E7167B8298}" type="slidenum">
              <a:rPr lang="en-US" smtClean="0"/>
              <a:t>20</a:t>
            </a:fld>
            <a:endParaRPr lang="en-US"/>
          </a:p>
        </p:txBody>
      </p:sp>
    </p:spTree>
    <p:extLst>
      <p:ext uri="{BB962C8B-B14F-4D97-AF65-F5344CB8AC3E}">
        <p14:creationId xmlns:p14="http://schemas.microsoft.com/office/powerpoint/2010/main" val="213481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City General Fund Revenues.</a:t>
            </a:r>
          </a:p>
        </p:txBody>
      </p:sp>
      <p:sp>
        <p:nvSpPr>
          <p:cNvPr id="4" name="Slide Number Placeholder 3"/>
          <p:cNvSpPr>
            <a:spLocks noGrp="1"/>
          </p:cNvSpPr>
          <p:nvPr>
            <p:ph type="sldNum" sz="quarter" idx="5"/>
          </p:nvPr>
        </p:nvSpPr>
        <p:spPr/>
        <p:txBody>
          <a:bodyPr/>
          <a:lstStyle/>
          <a:p>
            <a:fld id="{DAB6F4DC-8AB8-40BF-A0C0-A0E7167B8298}" type="slidenum">
              <a:rPr lang="en-US" smtClean="0"/>
              <a:t>21</a:t>
            </a:fld>
            <a:endParaRPr lang="en-US"/>
          </a:p>
        </p:txBody>
      </p:sp>
    </p:spTree>
    <p:extLst>
      <p:ext uri="{BB962C8B-B14F-4D97-AF65-F5344CB8AC3E}">
        <p14:creationId xmlns:p14="http://schemas.microsoft.com/office/powerpoint/2010/main" val="2665451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School Budgets Revenue Summary.</a:t>
            </a:r>
          </a:p>
        </p:txBody>
      </p:sp>
      <p:sp>
        <p:nvSpPr>
          <p:cNvPr id="4" name="Slide Number Placeholder 3"/>
          <p:cNvSpPr>
            <a:spLocks noGrp="1"/>
          </p:cNvSpPr>
          <p:nvPr>
            <p:ph type="sldNum" sz="quarter" idx="5"/>
          </p:nvPr>
        </p:nvSpPr>
        <p:spPr/>
        <p:txBody>
          <a:bodyPr/>
          <a:lstStyle/>
          <a:p>
            <a:fld id="{DAB6F4DC-8AB8-40BF-A0C0-A0E7167B8298}" type="slidenum">
              <a:rPr lang="en-US" smtClean="0"/>
              <a:t>22</a:t>
            </a:fld>
            <a:endParaRPr lang="en-US"/>
          </a:p>
        </p:txBody>
      </p:sp>
    </p:spTree>
    <p:extLst>
      <p:ext uri="{BB962C8B-B14F-4D97-AF65-F5344CB8AC3E}">
        <p14:creationId xmlns:p14="http://schemas.microsoft.com/office/powerpoint/2010/main" val="7320094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My proposed FY2024 proposed budget continues to maintain the City’s sound fiscal health while maintaining a high level of services without significant increases in property taxes.</a:t>
            </a:r>
          </a:p>
          <a:p>
            <a:endParaRPr lang="en-US" dirty="0"/>
          </a:p>
          <a:p>
            <a:r>
              <a:rPr lang="en-US" dirty="0"/>
              <a:t>I look forward to the City Council’s budget deliberative process.</a:t>
            </a:r>
          </a:p>
          <a:p>
            <a:endParaRPr lang="en-US" dirty="0"/>
          </a:p>
          <a:p>
            <a:r>
              <a:rPr lang="en-US"/>
              <a:t>Mr</a:t>
            </a:r>
            <a:r>
              <a:rPr lang="en-US" dirty="0"/>
              <a:t>. Mayor that completes my presentation.</a:t>
            </a:r>
          </a:p>
        </p:txBody>
      </p:sp>
      <p:sp>
        <p:nvSpPr>
          <p:cNvPr id="4" name="Slide Number Placeholder 3"/>
          <p:cNvSpPr>
            <a:spLocks noGrp="1"/>
          </p:cNvSpPr>
          <p:nvPr>
            <p:ph type="sldNum" sz="quarter" idx="5"/>
          </p:nvPr>
        </p:nvSpPr>
        <p:spPr/>
        <p:txBody>
          <a:bodyPr/>
          <a:lstStyle/>
          <a:p>
            <a:fld id="{DAB6F4DC-8AB8-40BF-A0C0-A0E7167B8298}" type="slidenum">
              <a:rPr lang="en-US" smtClean="0"/>
              <a:t>23</a:t>
            </a:fld>
            <a:endParaRPr lang="en-US"/>
          </a:p>
        </p:txBody>
      </p:sp>
    </p:spTree>
    <p:extLst>
      <p:ext uri="{BB962C8B-B14F-4D97-AF65-F5344CB8AC3E}">
        <p14:creationId xmlns:p14="http://schemas.microsoft.com/office/powerpoint/2010/main" val="183642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Once again this year, the budget is presented to you in three documents …</a:t>
            </a:r>
          </a:p>
        </p:txBody>
      </p:sp>
      <p:sp>
        <p:nvSpPr>
          <p:cNvPr id="4" name="Slide Number Placeholder 3"/>
          <p:cNvSpPr>
            <a:spLocks noGrp="1"/>
          </p:cNvSpPr>
          <p:nvPr>
            <p:ph type="sldNum" sz="quarter" idx="5"/>
          </p:nvPr>
        </p:nvSpPr>
        <p:spPr/>
        <p:txBody>
          <a:bodyPr/>
          <a:lstStyle/>
          <a:p>
            <a:fld id="{DAB6F4DC-8AB8-40BF-A0C0-A0E7167B8298}" type="slidenum">
              <a:rPr lang="en-US" smtClean="0"/>
              <a:t>3</a:t>
            </a:fld>
            <a:endParaRPr lang="en-US"/>
          </a:p>
        </p:txBody>
      </p:sp>
    </p:spTree>
    <p:extLst>
      <p:ext uri="{BB962C8B-B14F-4D97-AF65-F5344CB8AC3E}">
        <p14:creationId xmlns:p14="http://schemas.microsoft.com/office/powerpoint/2010/main" val="400043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The budget I am proposing is significantly under the City’s Tax Cap limitations …</a:t>
            </a:r>
          </a:p>
        </p:txBody>
      </p:sp>
      <p:sp>
        <p:nvSpPr>
          <p:cNvPr id="4" name="Slide Number Placeholder 3"/>
          <p:cNvSpPr>
            <a:spLocks noGrp="1"/>
          </p:cNvSpPr>
          <p:nvPr>
            <p:ph type="sldNum" sz="quarter" idx="5"/>
          </p:nvPr>
        </p:nvSpPr>
        <p:spPr/>
        <p:txBody>
          <a:bodyPr/>
          <a:lstStyle/>
          <a:p>
            <a:fld id="{DAB6F4DC-8AB8-40BF-A0C0-A0E7167B8298}" type="slidenum">
              <a:rPr lang="en-US" smtClean="0"/>
              <a:t>4</a:t>
            </a:fld>
            <a:endParaRPr lang="en-US"/>
          </a:p>
        </p:txBody>
      </p:sp>
    </p:spTree>
    <p:extLst>
      <p:ext uri="{BB962C8B-B14F-4D97-AF65-F5344CB8AC3E}">
        <p14:creationId xmlns:p14="http://schemas.microsoft.com/office/powerpoint/2010/main" val="1483930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The estimated Tax Rate impacts are shown here. These are Estimated based upon current total Net Assessed Values data for the city. We anticipate the Total Net Assessed Value for the City will be updated by the Chief Assessor before you finalize the budget in June …</a:t>
            </a:r>
          </a:p>
        </p:txBody>
      </p:sp>
      <p:sp>
        <p:nvSpPr>
          <p:cNvPr id="4" name="Slide Number Placeholder 3"/>
          <p:cNvSpPr>
            <a:spLocks noGrp="1"/>
          </p:cNvSpPr>
          <p:nvPr>
            <p:ph type="sldNum" sz="quarter" idx="5"/>
          </p:nvPr>
        </p:nvSpPr>
        <p:spPr/>
        <p:txBody>
          <a:bodyPr/>
          <a:lstStyle/>
          <a:p>
            <a:fld id="{DAB6F4DC-8AB8-40BF-A0C0-A0E7167B8298}" type="slidenum">
              <a:rPr lang="en-US" smtClean="0"/>
              <a:t>5</a:t>
            </a:fld>
            <a:endParaRPr lang="en-US"/>
          </a:p>
        </p:txBody>
      </p:sp>
    </p:spTree>
    <p:extLst>
      <p:ext uri="{BB962C8B-B14F-4D97-AF65-F5344CB8AC3E}">
        <p14:creationId xmlns:p14="http://schemas.microsoft.com/office/powerpoint/2010/main" val="224584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AB6F4DC-8AB8-40BF-A0C0-A0E7167B8298}" type="slidenum">
              <a:rPr lang="en-US" smtClean="0"/>
              <a:t>6</a:t>
            </a:fld>
            <a:endParaRPr lang="en-US"/>
          </a:p>
        </p:txBody>
      </p:sp>
    </p:spTree>
    <p:extLst>
      <p:ext uri="{BB962C8B-B14F-4D97-AF65-F5344CB8AC3E}">
        <p14:creationId xmlns:p14="http://schemas.microsoft.com/office/powerpoint/2010/main" val="1972470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The 3 Budget Books provide in-depth details regarding the Tax Cap calculation, the Estimated Tax rate calculation as well as I&amp;O explanations and financial back up. However, here are some preliminary details to prepare you better for May 5</a:t>
            </a:r>
            <a:r>
              <a:rPr lang="en-US" baseline="30000" dirty="0"/>
              <a:t>th</a:t>
            </a:r>
            <a:r>
              <a:rPr lang="en-US" dirty="0"/>
              <a:t>. </a:t>
            </a:r>
          </a:p>
        </p:txBody>
      </p:sp>
      <p:sp>
        <p:nvSpPr>
          <p:cNvPr id="4" name="Slide Number Placeholder 3"/>
          <p:cNvSpPr>
            <a:spLocks noGrp="1"/>
          </p:cNvSpPr>
          <p:nvPr>
            <p:ph type="sldNum" sz="quarter" idx="5"/>
          </p:nvPr>
        </p:nvSpPr>
        <p:spPr/>
        <p:txBody>
          <a:bodyPr/>
          <a:lstStyle/>
          <a:p>
            <a:fld id="{DAB6F4DC-8AB8-40BF-A0C0-A0E7167B8298}" type="slidenum">
              <a:rPr lang="en-US" smtClean="0"/>
              <a:t>7</a:t>
            </a:fld>
            <a:endParaRPr lang="en-US"/>
          </a:p>
        </p:txBody>
      </p:sp>
    </p:spTree>
    <p:extLst>
      <p:ext uri="{BB962C8B-B14F-4D97-AF65-F5344CB8AC3E}">
        <p14:creationId xmlns:p14="http://schemas.microsoft.com/office/powerpoint/2010/main" val="396815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Here is the basic formula that determines the tax cap limitation upon the increase to the Property Tax levy …</a:t>
            </a:r>
          </a:p>
          <a:p>
            <a:endParaRPr lang="en-US" dirty="0"/>
          </a:p>
          <a:p>
            <a:r>
              <a:rPr lang="en-US" dirty="0"/>
              <a:t>Net New Construction is the </a:t>
            </a:r>
            <a:r>
              <a:rPr lang="en-US" b="0" i="0" dirty="0">
                <a:solidFill>
                  <a:srgbClr val="333333"/>
                </a:solidFill>
                <a:effectLst/>
                <a:latin typeface="freight-sans-pro"/>
              </a:rPr>
              <a:t>total dollar value of building permits less total dollar value of demolition permits issued for the period of April 1 – March 31 for the previous calendar year …</a:t>
            </a:r>
            <a:endParaRPr lang="en-US" dirty="0"/>
          </a:p>
          <a:p>
            <a:endParaRPr lang="en-US" dirty="0"/>
          </a:p>
          <a:p>
            <a:r>
              <a:rPr lang="en-US" dirty="0"/>
              <a:t>Consumer Price Index we are required to use is the National Consumer Price Index – Urban as published by the United States Department of Labor for the previous calendar year.</a:t>
            </a:r>
          </a:p>
          <a:p>
            <a:endParaRPr lang="en-US" dirty="0"/>
          </a:p>
          <a:p>
            <a:r>
              <a:rPr lang="en-US" dirty="0"/>
              <a:t>This provides the maximum Tax Levy allowed in the new fiscal year.</a:t>
            </a:r>
          </a:p>
        </p:txBody>
      </p:sp>
      <p:sp>
        <p:nvSpPr>
          <p:cNvPr id="4" name="Slide Number Placeholder 3"/>
          <p:cNvSpPr>
            <a:spLocks noGrp="1"/>
          </p:cNvSpPr>
          <p:nvPr>
            <p:ph type="sldNum" sz="quarter" idx="5"/>
          </p:nvPr>
        </p:nvSpPr>
        <p:spPr/>
        <p:txBody>
          <a:bodyPr/>
          <a:lstStyle/>
          <a:p>
            <a:fld id="{DAB6F4DC-8AB8-40BF-A0C0-A0E7167B8298}" type="slidenum">
              <a:rPr lang="en-US" smtClean="0"/>
              <a:t>8</a:t>
            </a:fld>
            <a:endParaRPr lang="en-US"/>
          </a:p>
        </p:txBody>
      </p:sp>
    </p:spTree>
    <p:extLst>
      <p:ext uri="{BB962C8B-B14F-4D97-AF65-F5344CB8AC3E}">
        <p14:creationId xmlns:p14="http://schemas.microsoft.com/office/powerpoint/2010/main" val="1773738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6600" y="1154113"/>
            <a:ext cx="5537200" cy="3116262"/>
          </a:xfrm>
        </p:spPr>
      </p:sp>
      <p:sp>
        <p:nvSpPr>
          <p:cNvPr id="3" name="Notes Placeholder 2"/>
          <p:cNvSpPr>
            <a:spLocks noGrp="1"/>
          </p:cNvSpPr>
          <p:nvPr>
            <p:ph type="body" idx="1"/>
          </p:nvPr>
        </p:nvSpPr>
        <p:spPr/>
        <p:txBody>
          <a:bodyPr/>
          <a:lstStyle/>
          <a:p>
            <a:r>
              <a:rPr lang="en-US" dirty="0"/>
              <a:t>Here are the actual numbers for fiscal year 2024 …</a:t>
            </a:r>
          </a:p>
        </p:txBody>
      </p:sp>
      <p:sp>
        <p:nvSpPr>
          <p:cNvPr id="4" name="Slide Number Placeholder 3"/>
          <p:cNvSpPr>
            <a:spLocks noGrp="1"/>
          </p:cNvSpPr>
          <p:nvPr>
            <p:ph type="sldNum" sz="quarter" idx="5"/>
          </p:nvPr>
        </p:nvSpPr>
        <p:spPr/>
        <p:txBody>
          <a:bodyPr/>
          <a:lstStyle/>
          <a:p>
            <a:fld id="{DAB6F4DC-8AB8-40BF-A0C0-A0E7167B8298}" type="slidenum">
              <a:rPr lang="en-US" smtClean="0"/>
              <a:t>9</a:t>
            </a:fld>
            <a:endParaRPr lang="en-US"/>
          </a:p>
        </p:txBody>
      </p:sp>
    </p:spTree>
    <p:extLst>
      <p:ext uri="{BB962C8B-B14F-4D97-AF65-F5344CB8AC3E}">
        <p14:creationId xmlns:p14="http://schemas.microsoft.com/office/powerpoint/2010/main" val="3807484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3F5EFE8-D821-4E49-ADA4-1F5FF28474D2}" type="datetime1">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5459FF0-6F94-4A3E-BBD9-51AC7D990A6A}" type="datetime1">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1931F0-B119-4266-8651-8F4182715D72}" type="datetime1">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FA9D161-42C1-42D2-AE6B-E23294D18D2F}" type="datetime1">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B5BAF2-96B4-4A1A-9E9B-93913602010D}" type="datetime1">
              <a:rPr lang="en-US" smtClean="0"/>
              <a:t>4/19/2023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E37517-B478-4337-BEAB-86DD2B70BA9A}" type="datetime1">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A5B53-7D4F-40F8-A78D-DE6764BEFE6E}" type="datetime1">
              <a:rPr lang="en-US" smtClean="0"/>
              <a:t>4/19/2023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F92C066-5DA3-4CBE-9752-19EC053DD2A6}" type="datetime1">
              <a:rPr lang="en-US" smtClean="0"/>
              <a:t>4/19/2023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ED6052-4297-4E51-80FD-52E288CBA43A}" type="datetime1">
              <a:rPr lang="en-US" smtClean="0"/>
              <a:t>4/19/2023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0C6C5C-4979-4B2C-9690-F2FD4CA02E29}" type="datetime1">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FA29B9-673F-46DE-81F7-C1C5257A316F}" type="datetime1">
              <a:rPr lang="en-US" smtClean="0"/>
              <a:t>4/19/2023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A9C0348-CDE7-4F66-97A9-35B00373676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bright="2000" contrast="2000"/>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B10F9D-757E-4AD1-BE20-8B4A3724437B}" type="datetime1">
              <a:rPr lang="en-US" smtClean="0"/>
              <a:t>4/19/2023</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C0348-CDE7-4F66-97A9-35B00373676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2A9C0348-CDE7-4F66-97A9-35B00373676A}" type="slidenum">
              <a:rPr lang="en-US" smtClean="0"/>
              <a:pPr/>
              <a:t>1</a:t>
            </a:fld>
            <a:endParaRPr lang="en-US" dirty="0"/>
          </a:p>
        </p:txBody>
      </p:sp>
      <p:sp>
        <p:nvSpPr>
          <p:cNvPr id="4" name="Title 3"/>
          <p:cNvSpPr>
            <a:spLocks noGrp="1"/>
          </p:cNvSpPr>
          <p:nvPr>
            <p:ph type="ctrTitle"/>
          </p:nvPr>
        </p:nvSpPr>
        <p:spPr>
          <a:xfrm>
            <a:off x="1905000" y="3766039"/>
            <a:ext cx="7772400" cy="1470025"/>
          </a:xfrm>
        </p:spPr>
        <p:txBody>
          <a:bodyPr/>
          <a:lstStyle/>
          <a:p>
            <a:r>
              <a:rPr lang="en-US" dirty="0"/>
              <a:t>FY24 Proposed Operating &amp; Capital Improvement Budgets</a:t>
            </a:r>
          </a:p>
        </p:txBody>
      </p:sp>
      <p:pic>
        <p:nvPicPr>
          <p:cNvPr id="6" name="Picture 5" descr="A picture containing text, sign&#10;&#10;Description automatically generated">
            <a:extLst>
              <a:ext uri="{FF2B5EF4-FFF2-40B4-BE49-F238E27FC236}">
                <a16:creationId xmlns:a16="http://schemas.microsoft.com/office/drawing/2014/main" id="{1296A0F4-C2F9-37D8-F75D-C186C52112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304800"/>
            <a:ext cx="3555460" cy="3276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9011" y="50029"/>
            <a:ext cx="8915400" cy="864372"/>
          </a:xfrm>
        </p:spPr>
        <p:txBody>
          <a:bodyPr>
            <a:noAutofit/>
          </a:bodyPr>
          <a:lstStyle/>
          <a:p>
            <a:br>
              <a:rPr lang="en-US" sz="3600" b="1" dirty="0"/>
            </a:br>
            <a:r>
              <a:rPr lang="en-US" sz="3600" b="1" u="sng" dirty="0"/>
              <a:t>Tax Cap Allowed Adjustments</a:t>
            </a:r>
            <a:br>
              <a:rPr lang="en-US" sz="3600" u="sng" dirty="0"/>
            </a:br>
            <a:endParaRPr lang="en-US" sz="3600" u="sng" dirty="0"/>
          </a:p>
        </p:txBody>
      </p:sp>
      <p:sp>
        <p:nvSpPr>
          <p:cNvPr id="3" name="Content Placeholder 2"/>
          <p:cNvSpPr>
            <a:spLocks noGrp="1"/>
          </p:cNvSpPr>
          <p:nvPr>
            <p:ph idx="1"/>
          </p:nvPr>
        </p:nvSpPr>
        <p:spPr>
          <a:xfrm>
            <a:off x="1925675" y="840262"/>
            <a:ext cx="8707315" cy="4754563"/>
          </a:xfrm>
        </p:spPr>
        <p:txBody>
          <a:bodyPr>
            <a:normAutofit/>
          </a:bodyPr>
          <a:lstStyle/>
          <a:p>
            <a:pPr>
              <a:defRPr/>
            </a:pPr>
            <a:r>
              <a:rPr lang="en-US" b="1" dirty="0">
                <a:cs typeface="Arial" charset="0"/>
              </a:rPr>
              <a:t>Increase Appropriation </a:t>
            </a:r>
            <a:r>
              <a:rPr lang="en-US" b="1" dirty="0">
                <a:solidFill>
                  <a:srgbClr val="00B050"/>
                </a:solidFill>
                <a:cs typeface="Arial" charset="0"/>
              </a:rPr>
              <a:t>Allocations</a:t>
            </a:r>
            <a:r>
              <a:rPr lang="en-US" b="1" dirty="0">
                <a:cs typeface="Arial" charset="0"/>
              </a:rPr>
              <a:t>: </a:t>
            </a:r>
          </a:p>
          <a:p>
            <a:pPr marL="457200" lvl="1" indent="0">
              <a:buNone/>
              <a:defRPr/>
            </a:pPr>
            <a:r>
              <a:rPr lang="en-US" sz="3200" b="1" dirty="0">
                <a:cs typeface="Arial" charset="0"/>
              </a:rPr>
              <a:t>	City &amp; County	$ 3,640,257	(12%)</a:t>
            </a:r>
          </a:p>
          <a:p>
            <a:pPr marL="457200" lvl="1" indent="0">
              <a:buNone/>
              <a:defRPr/>
            </a:pPr>
            <a:r>
              <a:rPr lang="en-US" sz="3200" b="1" dirty="0">
                <a:cs typeface="Arial" charset="0"/>
              </a:rPr>
              <a:t>	Schools		</a:t>
            </a:r>
            <a:r>
              <a:rPr lang="en-US" sz="3200" b="1" u="sng" dirty="0">
                <a:cs typeface="Arial" charset="0"/>
              </a:rPr>
              <a:t>$ 4,937,958</a:t>
            </a:r>
            <a:r>
              <a:rPr lang="en-US" sz="3200" b="1" dirty="0">
                <a:cs typeface="Arial" charset="0"/>
              </a:rPr>
              <a:t>	(12%) 	Allowed =		$ 8,578,215	(12%)</a:t>
            </a:r>
            <a:endParaRPr lang="en-US" b="1" dirty="0">
              <a:cs typeface="Arial" charset="0"/>
            </a:endParaRPr>
          </a:p>
          <a:p>
            <a:pPr>
              <a:defRPr/>
            </a:pPr>
            <a:r>
              <a:rPr lang="en-US" b="1" dirty="0">
                <a:cs typeface="Arial" charset="0"/>
              </a:rPr>
              <a:t>Proposed City budget: </a:t>
            </a:r>
            <a:r>
              <a:rPr lang="en-US" b="1" dirty="0">
                <a:solidFill>
                  <a:srgbClr val="00B050"/>
                </a:solidFill>
                <a:cs typeface="Arial" charset="0"/>
              </a:rPr>
              <a:t>$ 1,105,352 </a:t>
            </a:r>
            <a:r>
              <a:rPr lang="en-US" b="1" dirty="0">
                <a:cs typeface="Arial" charset="0"/>
              </a:rPr>
              <a:t>Below Cap</a:t>
            </a:r>
          </a:p>
          <a:p>
            <a:pPr>
              <a:defRPr/>
            </a:pPr>
            <a:r>
              <a:rPr lang="en-US" b="1" dirty="0">
                <a:cs typeface="Arial" charset="0"/>
              </a:rPr>
              <a:t>Proposed County budget: </a:t>
            </a:r>
            <a:r>
              <a:rPr lang="en-US" b="1" dirty="0">
                <a:solidFill>
                  <a:srgbClr val="00B050"/>
                </a:solidFill>
                <a:cs typeface="Arial" charset="0"/>
              </a:rPr>
              <a:t>$ 699,962 </a:t>
            </a:r>
            <a:r>
              <a:rPr lang="en-US" b="1" dirty="0">
                <a:cs typeface="Arial" charset="0"/>
              </a:rPr>
              <a:t>Below Cap</a:t>
            </a:r>
          </a:p>
          <a:p>
            <a:pPr>
              <a:defRPr/>
            </a:pPr>
            <a:r>
              <a:rPr lang="en-US" b="1" dirty="0">
                <a:cs typeface="Arial" charset="0"/>
              </a:rPr>
              <a:t>Proposed School Budget: $ </a:t>
            </a:r>
            <a:r>
              <a:rPr lang="en-US" b="1" dirty="0">
                <a:solidFill>
                  <a:srgbClr val="00B050"/>
                </a:solidFill>
                <a:cs typeface="Arial" charset="0"/>
              </a:rPr>
              <a:t>1,609,063</a:t>
            </a:r>
            <a:r>
              <a:rPr lang="en-US" b="1" dirty="0">
                <a:cs typeface="Arial" charset="0"/>
              </a:rPr>
              <a:t> Below cap</a:t>
            </a:r>
          </a:p>
          <a:p>
            <a:pPr marL="0" indent="0">
              <a:buNone/>
            </a:pPr>
            <a:r>
              <a:rPr lang="en-US" b="1" dirty="0"/>
              <a:t>				Total: $</a:t>
            </a:r>
            <a:r>
              <a:rPr lang="en-US" b="1" dirty="0">
                <a:solidFill>
                  <a:srgbClr val="00B050"/>
                </a:solidFill>
              </a:rPr>
              <a:t>3,414,376</a:t>
            </a:r>
            <a:r>
              <a:rPr lang="en-US" b="1" dirty="0"/>
              <a:t> Below cap</a:t>
            </a:r>
          </a:p>
        </p:txBody>
      </p:sp>
      <p:sp>
        <p:nvSpPr>
          <p:cNvPr id="4" name="Slide Number Placeholder 3"/>
          <p:cNvSpPr>
            <a:spLocks noGrp="1"/>
          </p:cNvSpPr>
          <p:nvPr>
            <p:ph type="sldNum" sz="quarter" idx="12"/>
          </p:nvPr>
        </p:nvSpPr>
        <p:spPr/>
        <p:txBody>
          <a:bodyPr/>
          <a:lstStyle/>
          <a:p>
            <a:fld id="{2A9C0348-CDE7-4F66-97A9-35B00373676A}" type="slidenum">
              <a:rPr lang="en-US" smtClean="0"/>
              <a:pPr/>
              <a:t>10</a:t>
            </a:fld>
            <a:endParaRPr lang="en-US" dirty="0"/>
          </a:p>
        </p:txBody>
      </p:sp>
    </p:spTree>
    <p:extLst>
      <p:ext uri="{BB962C8B-B14F-4D97-AF65-F5344CB8AC3E}">
        <p14:creationId xmlns:p14="http://schemas.microsoft.com/office/powerpoint/2010/main" val="423432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990600"/>
          </a:xfrm>
        </p:spPr>
        <p:txBody>
          <a:bodyPr>
            <a:noAutofit/>
          </a:bodyPr>
          <a:lstStyle/>
          <a:p>
            <a:r>
              <a:rPr lang="en-US" sz="3200" b="1" u="sng" dirty="0"/>
              <a:t>Estimated Tax Rates</a:t>
            </a:r>
            <a:endParaRPr lang="en-US" sz="3200" u="sng"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11</a:t>
            </a:fld>
            <a:endParaRPr lang="en-US" dirty="0"/>
          </a:p>
        </p:txBody>
      </p:sp>
      <p:graphicFrame>
        <p:nvGraphicFramePr>
          <p:cNvPr id="10" name="Object 9">
            <a:extLst>
              <a:ext uri="{FF2B5EF4-FFF2-40B4-BE49-F238E27FC236}">
                <a16:creationId xmlns:a16="http://schemas.microsoft.com/office/drawing/2014/main" id="{FA6885EF-5CD3-72FA-985A-C470DA66C93C}"/>
              </a:ext>
            </a:extLst>
          </p:cNvPr>
          <p:cNvGraphicFramePr>
            <a:graphicFrameLocks noChangeAspect="1"/>
          </p:cNvGraphicFramePr>
          <p:nvPr>
            <p:extLst>
              <p:ext uri="{D42A27DB-BD31-4B8C-83A1-F6EECF244321}">
                <p14:modId xmlns:p14="http://schemas.microsoft.com/office/powerpoint/2010/main" val="1742199058"/>
              </p:ext>
            </p:extLst>
          </p:nvPr>
        </p:nvGraphicFramePr>
        <p:xfrm>
          <a:off x="2247900" y="914400"/>
          <a:ext cx="7696200" cy="4495800"/>
        </p:xfrm>
        <a:graphic>
          <a:graphicData uri="http://schemas.openxmlformats.org/presentationml/2006/ole">
            <mc:AlternateContent xmlns:mc="http://schemas.openxmlformats.org/markup-compatibility/2006">
              <mc:Choice xmlns:v="urn:schemas-microsoft-com:vml" Requires="v">
                <p:oleObj name="Worksheet" r:id="rId3" imgW="4495652" imgH="2186790" progId="Excel.Sheet.12">
                  <p:embed/>
                </p:oleObj>
              </mc:Choice>
              <mc:Fallback>
                <p:oleObj name="Worksheet" r:id="rId3" imgW="4495652" imgH="2186790" progId="Excel.Sheet.12">
                  <p:embed/>
                  <p:pic>
                    <p:nvPicPr>
                      <p:cNvPr id="10" name="Object 9">
                        <a:extLst>
                          <a:ext uri="{FF2B5EF4-FFF2-40B4-BE49-F238E27FC236}">
                            <a16:creationId xmlns:a16="http://schemas.microsoft.com/office/drawing/2014/main" id="{FA6885EF-5CD3-72FA-985A-C470DA66C93C}"/>
                          </a:ext>
                        </a:extLst>
                      </p:cNvPr>
                      <p:cNvPicPr/>
                      <p:nvPr/>
                    </p:nvPicPr>
                    <p:blipFill>
                      <a:blip r:embed="rId4"/>
                      <a:stretch>
                        <a:fillRect/>
                      </a:stretch>
                    </p:blipFill>
                    <p:spPr>
                      <a:xfrm>
                        <a:off x="2247900" y="914400"/>
                        <a:ext cx="7696200" cy="4495800"/>
                      </a:xfrm>
                      <a:prstGeom prst="rect">
                        <a:avLst/>
                      </a:prstGeom>
                    </p:spPr>
                  </p:pic>
                </p:oleObj>
              </mc:Fallback>
            </mc:AlternateContent>
          </a:graphicData>
        </a:graphic>
      </p:graphicFrame>
    </p:spTree>
    <p:extLst>
      <p:ext uri="{BB962C8B-B14F-4D97-AF65-F5344CB8AC3E}">
        <p14:creationId xmlns:p14="http://schemas.microsoft.com/office/powerpoint/2010/main" val="103070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724672"/>
          </a:xfrm>
        </p:spPr>
        <p:txBody>
          <a:bodyPr>
            <a:noAutofit/>
          </a:bodyPr>
          <a:lstStyle/>
          <a:p>
            <a:r>
              <a:rPr lang="en-US" sz="3200" b="1" u="sng" dirty="0"/>
              <a:t>FY24 Issues &amp; Options - </a:t>
            </a:r>
            <a:r>
              <a:rPr lang="en-US" sz="3200" b="1" u="sng" dirty="0">
                <a:solidFill>
                  <a:srgbClr val="00B050"/>
                </a:solidFill>
              </a:rPr>
              <a:t>INCLUDED</a:t>
            </a:r>
            <a:endParaRPr lang="en-US" sz="3200" u="sng" dirty="0">
              <a:solidFill>
                <a:srgbClr val="00B050"/>
              </a:solidFill>
            </a:endParaRPr>
          </a:p>
        </p:txBody>
      </p:sp>
      <p:sp>
        <p:nvSpPr>
          <p:cNvPr id="3" name="Content Placeholder 2"/>
          <p:cNvSpPr>
            <a:spLocks noGrp="1"/>
          </p:cNvSpPr>
          <p:nvPr>
            <p:ph idx="1"/>
          </p:nvPr>
        </p:nvSpPr>
        <p:spPr>
          <a:xfrm>
            <a:off x="1949464" y="646928"/>
            <a:ext cx="8229600" cy="5220472"/>
          </a:xfrm>
        </p:spPr>
        <p:txBody>
          <a:bodyPr>
            <a:normAutofit/>
          </a:bodyPr>
          <a:lstStyle/>
          <a:p>
            <a:pPr marL="0" indent="0">
              <a:buNone/>
            </a:pPr>
            <a:endParaRPr lang="en-US" dirty="0"/>
          </a:p>
          <a:p>
            <a:pPr marL="0" indent="0">
              <a:buNone/>
            </a:pPr>
            <a:endParaRPr lang="en-US" dirty="0"/>
          </a:p>
          <a:p>
            <a:pPr marL="0" indent="0">
              <a:buNone/>
            </a:pPr>
            <a:endParaRPr lang="en-US" b="1" dirty="0"/>
          </a:p>
          <a:p>
            <a:pPr marL="0" indent="0">
              <a:buNone/>
            </a:pPr>
            <a:endParaRPr lang="en-US" sz="2400"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12</a:t>
            </a:fld>
            <a:endParaRPr lang="en-US" dirty="0"/>
          </a:p>
        </p:txBody>
      </p:sp>
      <p:graphicFrame>
        <p:nvGraphicFramePr>
          <p:cNvPr id="6" name="Object 5">
            <a:extLst>
              <a:ext uri="{FF2B5EF4-FFF2-40B4-BE49-F238E27FC236}">
                <a16:creationId xmlns:a16="http://schemas.microsoft.com/office/drawing/2014/main" id="{939072C6-8F81-553A-3CC8-3DB17CA006CF}"/>
              </a:ext>
            </a:extLst>
          </p:cNvPr>
          <p:cNvGraphicFramePr>
            <a:graphicFrameLocks noChangeAspect="1"/>
          </p:cNvGraphicFramePr>
          <p:nvPr>
            <p:extLst>
              <p:ext uri="{D42A27DB-BD31-4B8C-83A1-F6EECF244321}">
                <p14:modId xmlns:p14="http://schemas.microsoft.com/office/powerpoint/2010/main" val="390440673"/>
              </p:ext>
            </p:extLst>
          </p:nvPr>
        </p:nvGraphicFramePr>
        <p:xfrm>
          <a:off x="2286000" y="646929"/>
          <a:ext cx="7696200" cy="4915673"/>
        </p:xfrm>
        <a:graphic>
          <a:graphicData uri="http://schemas.openxmlformats.org/presentationml/2006/ole">
            <mc:AlternateContent xmlns:mc="http://schemas.openxmlformats.org/markup-compatibility/2006">
              <mc:Choice xmlns:v="urn:schemas-microsoft-com:vml" Requires="v">
                <p:oleObj name="Worksheet" r:id="rId3" imgW="6278762" imgH="3573930" progId="Excel.Sheet.12">
                  <p:embed/>
                </p:oleObj>
              </mc:Choice>
              <mc:Fallback>
                <p:oleObj name="Worksheet" r:id="rId3" imgW="6278762" imgH="3573930" progId="Excel.Sheet.12">
                  <p:embed/>
                  <p:pic>
                    <p:nvPicPr>
                      <p:cNvPr id="6" name="Object 5">
                        <a:extLst>
                          <a:ext uri="{FF2B5EF4-FFF2-40B4-BE49-F238E27FC236}">
                            <a16:creationId xmlns:a16="http://schemas.microsoft.com/office/drawing/2014/main" id="{939072C6-8F81-553A-3CC8-3DB17CA006CF}"/>
                          </a:ext>
                        </a:extLst>
                      </p:cNvPr>
                      <p:cNvPicPr/>
                      <p:nvPr/>
                    </p:nvPicPr>
                    <p:blipFill>
                      <a:blip r:embed="rId4"/>
                      <a:stretch>
                        <a:fillRect/>
                      </a:stretch>
                    </p:blipFill>
                    <p:spPr>
                      <a:xfrm>
                        <a:off x="2286000" y="646929"/>
                        <a:ext cx="7696200" cy="4915673"/>
                      </a:xfrm>
                      <a:prstGeom prst="rect">
                        <a:avLst/>
                      </a:prstGeom>
                    </p:spPr>
                  </p:pic>
                </p:oleObj>
              </mc:Fallback>
            </mc:AlternateContent>
          </a:graphicData>
        </a:graphic>
      </p:graphicFrame>
    </p:spTree>
    <p:extLst>
      <p:ext uri="{BB962C8B-B14F-4D97-AF65-F5344CB8AC3E}">
        <p14:creationId xmlns:p14="http://schemas.microsoft.com/office/powerpoint/2010/main" val="3190398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EE873-C977-157B-BC4B-39DA2B87493F}"/>
              </a:ext>
            </a:extLst>
          </p:cNvPr>
          <p:cNvSpPr>
            <a:spLocks noGrp="1"/>
          </p:cNvSpPr>
          <p:nvPr>
            <p:ph type="title"/>
          </p:nvPr>
        </p:nvSpPr>
        <p:spPr/>
        <p:txBody>
          <a:bodyPr/>
          <a:lstStyle/>
          <a:p>
            <a:r>
              <a:rPr lang="en-US" b="1" u="sng" dirty="0"/>
              <a:t>Role of I&amp;O’s</a:t>
            </a:r>
          </a:p>
        </p:txBody>
      </p:sp>
      <p:sp>
        <p:nvSpPr>
          <p:cNvPr id="3" name="Content Placeholder 2">
            <a:extLst>
              <a:ext uri="{FF2B5EF4-FFF2-40B4-BE49-F238E27FC236}">
                <a16:creationId xmlns:a16="http://schemas.microsoft.com/office/drawing/2014/main" id="{90346984-7EBD-C1F5-DC15-0C1CAD200573}"/>
              </a:ext>
            </a:extLst>
          </p:cNvPr>
          <p:cNvSpPr>
            <a:spLocks noGrp="1"/>
          </p:cNvSpPr>
          <p:nvPr>
            <p:ph idx="1"/>
          </p:nvPr>
        </p:nvSpPr>
        <p:spPr>
          <a:xfrm>
            <a:off x="1981200" y="1417639"/>
            <a:ext cx="8229600" cy="4068763"/>
          </a:xfrm>
        </p:spPr>
        <p:txBody>
          <a:bodyPr>
            <a:normAutofit fontScale="92500" lnSpcReduction="10000"/>
          </a:bodyPr>
          <a:lstStyle/>
          <a:p>
            <a:r>
              <a:rPr lang="en-US" b="1" dirty="0"/>
              <a:t>CM stipulated no more than 2% O&amp;M Budget Increase</a:t>
            </a:r>
          </a:p>
          <a:p>
            <a:pPr lvl="1"/>
            <a:r>
              <a:rPr lang="en-US" b="1" dirty="0"/>
              <a:t>exception for salaries (CBA contracts)</a:t>
            </a:r>
          </a:p>
          <a:p>
            <a:pPr lvl="1"/>
            <a:r>
              <a:rPr lang="en-US" b="1" dirty="0"/>
              <a:t>exception for benefits (CBA contracts)</a:t>
            </a:r>
          </a:p>
          <a:p>
            <a:r>
              <a:rPr lang="en-US" b="1" dirty="0"/>
              <a:t>New, Expanded or Reclassified Positions</a:t>
            </a:r>
          </a:p>
          <a:p>
            <a:pPr lvl="1"/>
            <a:r>
              <a:rPr lang="en-US" b="1" dirty="0"/>
              <a:t>Not to be included even if w/in 2%</a:t>
            </a:r>
          </a:p>
          <a:p>
            <a:r>
              <a:rPr lang="en-US" b="1" dirty="0"/>
              <a:t>Dept Heads submit I&amp;O’s for increases that exceed the 2% and/or for all New, Expanded, Reclassed Positions</a:t>
            </a:r>
          </a:p>
          <a:p>
            <a:endParaRPr lang="en-US" dirty="0"/>
          </a:p>
        </p:txBody>
      </p:sp>
      <p:sp>
        <p:nvSpPr>
          <p:cNvPr id="4" name="Slide Number Placeholder 3">
            <a:extLst>
              <a:ext uri="{FF2B5EF4-FFF2-40B4-BE49-F238E27FC236}">
                <a16:creationId xmlns:a16="http://schemas.microsoft.com/office/drawing/2014/main" id="{94532066-A9DA-3F49-6178-D315035E5DCB}"/>
              </a:ext>
            </a:extLst>
          </p:cNvPr>
          <p:cNvSpPr>
            <a:spLocks noGrp="1"/>
          </p:cNvSpPr>
          <p:nvPr>
            <p:ph type="sldNum" sz="quarter" idx="12"/>
          </p:nvPr>
        </p:nvSpPr>
        <p:spPr/>
        <p:txBody>
          <a:bodyPr/>
          <a:lstStyle/>
          <a:p>
            <a:fld id="{2A9C0348-CDE7-4F66-97A9-35B00373676A}" type="slidenum">
              <a:rPr lang="en-US" smtClean="0"/>
              <a:pPr/>
              <a:t>13</a:t>
            </a:fld>
            <a:endParaRPr lang="en-US" dirty="0"/>
          </a:p>
        </p:txBody>
      </p:sp>
    </p:spTree>
    <p:extLst>
      <p:ext uri="{BB962C8B-B14F-4D97-AF65-F5344CB8AC3E}">
        <p14:creationId xmlns:p14="http://schemas.microsoft.com/office/powerpoint/2010/main" val="3277475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1295400"/>
          </a:xfrm>
        </p:spPr>
        <p:txBody>
          <a:bodyPr>
            <a:noAutofit/>
          </a:bodyPr>
          <a:lstStyle/>
          <a:p>
            <a:r>
              <a:rPr lang="en-US" sz="3200" b="1" u="sng" dirty="0"/>
              <a:t>FY24 Issues &amp; Options</a:t>
            </a:r>
            <a:endParaRPr lang="en-US" sz="3200" u="sng" dirty="0"/>
          </a:p>
        </p:txBody>
      </p:sp>
      <p:sp>
        <p:nvSpPr>
          <p:cNvPr id="3" name="Content Placeholder 2"/>
          <p:cNvSpPr>
            <a:spLocks noGrp="1"/>
          </p:cNvSpPr>
          <p:nvPr>
            <p:ph idx="1"/>
          </p:nvPr>
        </p:nvSpPr>
        <p:spPr>
          <a:xfrm>
            <a:off x="1949464" y="838200"/>
            <a:ext cx="8229600" cy="4648200"/>
          </a:xfrm>
        </p:spPr>
        <p:txBody>
          <a:bodyPr>
            <a:normAutofit lnSpcReduction="10000"/>
          </a:bodyPr>
          <a:lstStyle/>
          <a:p>
            <a:pPr marL="0" indent="0">
              <a:buNone/>
              <a:defRPr/>
            </a:pPr>
            <a:r>
              <a:rPr lang="en-US" dirty="0">
                <a:cs typeface="Arial" charset="0"/>
              </a:rPr>
              <a:t>				</a:t>
            </a:r>
          </a:p>
          <a:p>
            <a:r>
              <a:rPr lang="en-US" dirty="0"/>
              <a:t>Departments presented a total of (24) Issues &amp; Options - 	</a:t>
            </a:r>
            <a:r>
              <a:rPr lang="en-US" b="1" dirty="0">
                <a:solidFill>
                  <a:schemeClr val="tx2"/>
                </a:solidFill>
              </a:rPr>
              <a:t>Totaling:</a:t>
            </a:r>
            <a:r>
              <a:rPr lang="en-US" dirty="0"/>
              <a:t>	 </a:t>
            </a:r>
            <a:r>
              <a:rPr lang="en-US" b="1" dirty="0"/>
              <a:t>$1,650,948</a:t>
            </a:r>
          </a:p>
          <a:p>
            <a:endParaRPr lang="en-US" dirty="0"/>
          </a:p>
          <a:p>
            <a:r>
              <a:rPr lang="en-US" dirty="0"/>
              <a:t>(16) I&amp;O’s are </a:t>
            </a:r>
            <a:r>
              <a:rPr lang="en-US" b="1" dirty="0">
                <a:solidFill>
                  <a:srgbClr val="00B050"/>
                </a:solidFill>
              </a:rPr>
              <a:t>Included</a:t>
            </a:r>
            <a:r>
              <a:rPr lang="en-US" dirty="0"/>
              <a:t>-	Total </a:t>
            </a:r>
            <a:r>
              <a:rPr lang="en-US" b="1" dirty="0">
                <a:solidFill>
                  <a:srgbClr val="00B050"/>
                </a:solidFill>
              </a:rPr>
              <a:t>$563,304</a:t>
            </a:r>
          </a:p>
          <a:p>
            <a:pPr lvl="1"/>
            <a:r>
              <a:rPr lang="en-US" b="1" dirty="0">
                <a:solidFill>
                  <a:srgbClr val="0070C0"/>
                </a:solidFill>
              </a:rPr>
              <a:t>Of these, 6 “required” to maintain essential services totaling $185,219</a:t>
            </a:r>
          </a:p>
          <a:p>
            <a:pPr marL="0" indent="0">
              <a:buNone/>
            </a:pPr>
            <a:endParaRPr lang="en-US" b="1" dirty="0"/>
          </a:p>
          <a:p>
            <a:r>
              <a:rPr lang="en-US" dirty="0"/>
              <a:t>(8) I&amp;O’s are </a:t>
            </a:r>
            <a:r>
              <a:rPr lang="en-US" b="1" dirty="0">
                <a:solidFill>
                  <a:srgbClr val="FF0000"/>
                </a:solidFill>
              </a:rPr>
              <a:t>Excluded</a:t>
            </a:r>
            <a:r>
              <a:rPr lang="en-US" dirty="0"/>
              <a:t>-	Total </a:t>
            </a:r>
            <a:r>
              <a:rPr lang="en-US" b="1" dirty="0">
                <a:solidFill>
                  <a:srgbClr val="FF0000"/>
                </a:solidFill>
              </a:rPr>
              <a:t>$1,087,644</a:t>
            </a:r>
            <a:endParaRPr lang="en-US" dirty="0">
              <a:solidFill>
                <a:srgbClr val="FF0000"/>
              </a:solidFill>
            </a:endParaRPr>
          </a:p>
          <a:p>
            <a:pPr marL="0" indent="0">
              <a:buNone/>
            </a:pPr>
            <a:endParaRPr lang="en-US" b="1" dirty="0"/>
          </a:p>
          <a:p>
            <a:pPr marL="0" indent="0">
              <a:buNone/>
            </a:pPr>
            <a:endParaRPr lang="en-US" sz="2400"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14</a:t>
            </a:fld>
            <a:endParaRPr lang="en-US" dirty="0"/>
          </a:p>
        </p:txBody>
      </p:sp>
    </p:spTree>
    <p:extLst>
      <p:ext uri="{BB962C8B-B14F-4D97-AF65-F5344CB8AC3E}">
        <p14:creationId xmlns:p14="http://schemas.microsoft.com/office/powerpoint/2010/main" val="520523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EA0B9-1FEC-B449-5D6E-E7586183D747}"/>
              </a:ext>
            </a:extLst>
          </p:cNvPr>
          <p:cNvSpPr>
            <a:spLocks noGrp="1"/>
          </p:cNvSpPr>
          <p:nvPr>
            <p:ph type="title"/>
          </p:nvPr>
        </p:nvSpPr>
        <p:spPr/>
        <p:txBody>
          <a:bodyPr/>
          <a:lstStyle/>
          <a:p>
            <a:r>
              <a:rPr lang="en-US" b="1" u="sng" dirty="0"/>
              <a:t>The 6 I&amp;O’s “</a:t>
            </a:r>
            <a:r>
              <a:rPr lang="en-US" b="1" u="sng" dirty="0">
                <a:solidFill>
                  <a:srgbClr val="00B050"/>
                </a:solidFill>
              </a:rPr>
              <a:t>Required</a:t>
            </a:r>
            <a:r>
              <a:rPr lang="en-US" b="1" u="sng" dirty="0"/>
              <a:t>”</a:t>
            </a:r>
          </a:p>
        </p:txBody>
      </p:sp>
      <p:sp>
        <p:nvSpPr>
          <p:cNvPr id="3" name="Content Placeholder 2">
            <a:extLst>
              <a:ext uri="{FF2B5EF4-FFF2-40B4-BE49-F238E27FC236}">
                <a16:creationId xmlns:a16="http://schemas.microsoft.com/office/drawing/2014/main" id="{764C3423-582D-735D-571D-9A20382F8268}"/>
              </a:ext>
            </a:extLst>
          </p:cNvPr>
          <p:cNvSpPr>
            <a:spLocks noGrp="1"/>
          </p:cNvSpPr>
          <p:nvPr>
            <p:ph idx="1"/>
          </p:nvPr>
        </p:nvSpPr>
        <p:spPr>
          <a:xfrm>
            <a:off x="1981200" y="1295401"/>
            <a:ext cx="8229600" cy="4830763"/>
          </a:xfrm>
        </p:spPr>
        <p:txBody>
          <a:bodyPr/>
          <a:lstStyle/>
          <a:p>
            <a:pPr marL="0" indent="0">
              <a:buNone/>
            </a:pPr>
            <a:r>
              <a:rPr lang="en-US" b="1" u="sng" dirty="0"/>
              <a:t>to Maintain Essential Services:</a:t>
            </a:r>
          </a:p>
          <a:p>
            <a:r>
              <a:rPr lang="en-US" b="1" dirty="0">
                <a:solidFill>
                  <a:srgbClr val="00B0F0"/>
                </a:solidFill>
              </a:rPr>
              <a:t>Microsoft 365 Licensing - $45,000</a:t>
            </a:r>
          </a:p>
          <a:p>
            <a:r>
              <a:rPr lang="en-US" b="1" dirty="0">
                <a:solidFill>
                  <a:srgbClr val="7030A0"/>
                </a:solidFill>
              </a:rPr>
              <a:t>New DPW HVAC Contract - $30,379</a:t>
            </a:r>
          </a:p>
          <a:p>
            <a:r>
              <a:rPr lang="en-US" b="1" dirty="0">
                <a:solidFill>
                  <a:srgbClr val="7030A0"/>
                </a:solidFill>
              </a:rPr>
              <a:t>New DPW Solar PPA - $26,000</a:t>
            </a:r>
          </a:p>
          <a:p>
            <a:r>
              <a:rPr lang="en-US" b="1" dirty="0">
                <a:solidFill>
                  <a:srgbClr val="7030A0"/>
                </a:solidFill>
              </a:rPr>
              <a:t>New DPW Heating Fuel - $16,140</a:t>
            </a:r>
          </a:p>
          <a:p>
            <a:r>
              <a:rPr lang="en-US" b="1" dirty="0">
                <a:solidFill>
                  <a:srgbClr val="C00000"/>
                </a:solidFill>
              </a:rPr>
              <a:t>WTP Chemical Supplies - $46,700</a:t>
            </a:r>
          </a:p>
          <a:p>
            <a:r>
              <a:rPr lang="en-US" b="1" dirty="0">
                <a:solidFill>
                  <a:srgbClr val="C00000"/>
                </a:solidFill>
              </a:rPr>
              <a:t>WTP Electricity - $21,000</a:t>
            </a:r>
          </a:p>
        </p:txBody>
      </p:sp>
      <p:sp>
        <p:nvSpPr>
          <p:cNvPr id="4" name="Slide Number Placeholder 3">
            <a:extLst>
              <a:ext uri="{FF2B5EF4-FFF2-40B4-BE49-F238E27FC236}">
                <a16:creationId xmlns:a16="http://schemas.microsoft.com/office/drawing/2014/main" id="{1FA2EFE4-7067-9A8E-A15A-F34BCA447B85}"/>
              </a:ext>
            </a:extLst>
          </p:cNvPr>
          <p:cNvSpPr>
            <a:spLocks noGrp="1"/>
          </p:cNvSpPr>
          <p:nvPr>
            <p:ph type="sldNum" sz="quarter" idx="12"/>
          </p:nvPr>
        </p:nvSpPr>
        <p:spPr/>
        <p:txBody>
          <a:bodyPr/>
          <a:lstStyle/>
          <a:p>
            <a:fld id="{2A9C0348-CDE7-4F66-97A9-35B00373676A}" type="slidenum">
              <a:rPr lang="en-US" smtClean="0"/>
              <a:pPr/>
              <a:t>15</a:t>
            </a:fld>
            <a:endParaRPr lang="en-US" dirty="0"/>
          </a:p>
        </p:txBody>
      </p:sp>
    </p:spTree>
    <p:extLst>
      <p:ext uri="{BB962C8B-B14F-4D97-AF65-F5344CB8AC3E}">
        <p14:creationId xmlns:p14="http://schemas.microsoft.com/office/powerpoint/2010/main" val="4201191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A263-8715-E871-7D99-2083F3D974A3}"/>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3F80516A-C1D2-2587-8A7C-3E9CA6CD69C7}"/>
              </a:ext>
            </a:extLst>
          </p:cNvPr>
          <p:cNvSpPr>
            <a:spLocks noGrp="1"/>
          </p:cNvSpPr>
          <p:nvPr>
            <p:ph idx="1"/>
          </p:nvPr>
        </p:nvSpPr>
        <p:spPr>
          <a:xfrm>
            <a:off x="1981200" y="1295401"/>
            <a:ext cx="8229600" cy="3886199"/>
          </a:xfrm>
        </p:spPr>
        <p:txBody>
          <a:bodyPr>
            <a:normAutofit/>
          </a:bodyPr>
          <a:lstStyle/>
          <a:p>
            <a:pPr marL="0" indent="0" algn="ctr">
              <a:buNone/>
            </a:pPr>
            <a:r>
              <a:rPr lang="en-US" sz="6600" dirty="0">
                <a:solidFill>
                  <a:srgbClr val="0070C0"/>
                </a:solidFill>
              </a:rPr>
              <a:t>Summary Sheets</a:t>
            </a:r>
          </a:p>
          <a:p>
            <a:pPr marL="0" indent="0" algn="ctr">
              <a:buNone/>
            </a:pPr>
            <a:r>
              <a:rPr lang="en-US" sz="6600" dirty="0">
                <a:solidFill>
                  <a:srgbClr val="0070C0"/>
                </a:solidFill>
              </a:rPr>
              <a:t>To Prepare for</a:t>
            </a:r>
          </a:p>
          <a:p>
            <a:pPr marL="0" indent="0" algn="ctr">
              <a:buNone/>
            </a:pPr>
            <a:r>
              <a:rPr lang="en-US" sz="6600" dirty="0">
                <a:solidFill>
                  <a:srgbClr val="0070C0"/>
                </a:solidFill>
              </a:rPr>
              <a:t>May 5</a:t>
            </a:r>
            <a:r>
              <a:rPr lang="en-US" sz="6600" baseline="30000" dirty="0">
                <a:solidFill>
                  <a:srgbClr val="0070C0"/>
                </a:solidFill>
              </a:rPr>
              <a:t>th</a:t>
            </a:r>
            <a:r>
              <a:rPr lang="en-US" sz="6600" dirty="0">
                <a:solidFill>
                  <a:srgbClr val="0070C0"/>
                </a:solidFill>
              </a:rPr>
              <a:t> Budget Retreat</a:t>
            </a:r>
          </a:p>
        </p:txBody>
      </p:sp>
      <p:sp>
        <p:nvSpPr>
          <p:cNvPr id="4" name="Slide Number Placeholder 3">
            <a:extLst>
              <a:ext uri="{FF2B5EF4-FFF2-40B4-BE49-F238E27FC236}">
                <a16:creationId xmlns:a16="http://schemas.microsoft.com/office/drawing/2014/main" id="{94FF79AB-6204-6FF9-98C7-1CE320181EB0}"/>
              </a:ext>
            </a:extLst>
          </p:cNvPr>
          <p:cNvSpPr>
            <a:spLocks noGrp="1"/>
          </p:cNvSpPr>
          <p:nvPr>
            <p:ph type="sldNum" sz="quarter" idx="12"/>
          </p:nvPr>
        </p:nvSpPr>
        <p:spPr/>
        <p:txBody>
          <a:bodyPr/>
          <a:lstStyle/>
          <a:p>
            <a:fld id="{2A9C0348-CDE7-4F66-97A9-35B00373676A}" type="slidenum">
              <a:rPr lang="en-US" smtClean="0"/>
              <a:pPr/>
              <a:t>16</a:t>
            </a:fld>
            <a:endParaRPr lang="en-US" dirty="0"/>
          </a:p>
        </p:txBody>
      </p:sp>
    </p:spTree>
    <p:extLst>
      <p:ext uri="{BB962C8B-B14F-4D97-AF65-F5344CB8AC3E}">
        <p14:creationId xmlns:p14="http://schemas.microsoft.com/office/powerpoint/2010/main" val="4240114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724672"/>
          </a:xfrm>
        </p:spPr>
        <p:txBody>
          <a:bodyPr>
            <a:noAutofit/>
          </a:bodyPr>
          <a:lstStyle/>
          <a:p>
            <a:r>
              <a:rPr lang="en-US" sz="3200" b="1" dirty="0"/>
              <a:t>FY24 Appropriation Summary</a:t>
            </a:r>
            <a:endParaRPr lang="en-US" sz="3200"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17</a:t>
            </a:fld>
            <a:endParaRPr lang="en-US" dirty="0"/>
          </a:p>
        </p:txBody>
      </p:sp>
      <p:graphicFrame>
        <p:nvGraphicFramePr>
          <p:cNvPr id="3" name="Object 2">
            <a:extLst>
              <a:ext uri="{FF2B5EF4-FFF2-40B4-BE49-F238E27FC236}">
                <a16:creationId xmlns:a16="http://schemas.microsoft.com/office/drawing/2014/main" id="{B1C0C3D2-083E-2383-7E12-0D05851A66DF}"/>
              </a:ext>
            </a:extLst>
          </p:cNvPr>
          <p:cNvGraphicFramePr>
            <a:graphicFrameLocks noChangeAspect="1"/>
          </p:cNvGraphicFramePr>
          <p:nvPr>
            <p:extLst>
              <p:ext uri="{D42A27DB-BD31-4B8C-83A1-F6EECF244321}">
                <p14:modId xmlns:p14="http://schemas.microsoft.com/office/powerpoint/2010/main" val="3689548492"/>
              </p:ext>
            </p:extLst>
          </p:nvPr>
        </p:nvGraphicFramePr>
        <p:xfrm>
          <a:off x="1960686" y="990601"/>
          <a:ext cx="8077199" cy="4380727"/>
        </p:xfrm>
        <a:graphic>
          <a:graphicData uri="http://schemas.openxmlformats.org/presentationml/2006/ole">
            <mc:AlternateContent xmlns:mc="http://schemas.openxmlformats.org/markup-compatibility/2006">
              <mc:Choice xmlns:v="urn:schemas-microsoft-com:vml" Requires="v">
                <p:oleObj name="Worksheet" r:id="rId3" imgW="6149503" imgH="1805755" progId="Excel.Sheet.12">
                  <p:embed/>
                </p:oleObj>
              </mc:Choice>
              <mc:Fallback>
                <p:oleObj name="Worksheet" r:id="rId3" imgW="6149503" imgH="1805755" progId="Excel.Sheet.12">
                  <p:embed/>
                  <p:pic>
                    <p:nvPicPr>
                      <p:cNvPr id="3" name="Object 2">
                        <a:extLst>
                          <a:ext uri="{FF2B5EF4-FFF2-40B4-BE49-F238E27FC236}">
                            <a16:creationId xmlns:a16="http://schemas.microsoft.com/office/drawing/2014/main" id="{B1C0C3D2-083E-2383-7E12-0D05851A66DF}"/>
                          </a:ext>
                        </a:extLst>
                      </p:cNvPr>
                      <p:cNvPicPr/>
                      <p:nvPr/>
                    </p:nvPicPr>
                    <p:blipFill>
                      <a:blip r:embed="rId4"/>
                      <a:stretch>
                        <a:fillRect/>
                      </a:stretch>
                    </p:blipFill>
                    <p:spPr>
                      <a:xfrm>
                        <a:off x="1960686" y="990601"/>
                        <a:ext cx="8077199" cy="4380727"/>
                      </a:xfrm>
                      <a:prstGeom prst="rect">
                        <a:avLst/>
                      </a:prstGeom>
                    </p:spPr>
                  </p:pic>
                </p:oleObj>
              </mc:Fallback>
            </mc:AlternateContent>
          </a:graphicData>
        </a:graphic>
      </p:graphicFrame>
    </p:spTree>
    <p:extLst>
      <p:ext uri="{BB962C8B-B14F-4D97-AF65-F5344CB8AC3E}">
        <p14:creationId xmlns:p14="http://schemas.microsoft.com/office/powerpoint/2010/main" val="3888640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724672"/>
          </a:xfrm>
        </p:spPr>
        <p:txBody>
          <a:bodyPr>
            <a:noAutofit/>
          </a:bodyPr>
          <a:lstStyle/>
          <a:p>
            <a:r>
              <a:rPr lang="en-US" sz="3200" b="1" dirty="0"/>
              <a:t>FY24 General Fund Appropriations</a:t>
            </a:r>
            <a:endParaRPr lang="en-US" sz="3200" dirty="0"/>
          </a:p>
        </p:txBody>
      </p:sp>
      <p:sp>
        <p:nvSpPr>
          <p:cNvPr id="3" name="Content Placeholder 2"/>
          <p:cNvSpPr>
            <a:spLocks noGrp="1"/>
          </p:cNvSpPr>
          <p:nvPr>
            <p:ph idx="1"/>
          </p:nvPr>
        </p:nvSpPr>
        <p:spPr>
          <a:xfrm>
            <a:off x="1949464" y="646928"/>
            <a:ext cx="8229600" cy="5068072"/>
          </a:xfrm>
        </p:spPr>
        <p:txBody>
          <a:bodyPr>
            <a:normAutofit/>
          </a:bodyPr>
          <a:lstStyle/>
          <a:p>
            <a:pPr marL="0" indent="0">
              <a:buNone/>
              <a:defRPr/>
            </a:pPr>
            <a:r>
              <a:rPr lang="en-US" dirty="0">
                <a:cs typeface="Arial" charset="0"/>
              </a:rPr>
              <a:t>				</a:t>
            </a:r>
          </a:p>
          <a:p>
            <a:endParaRPr lang="en-US"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18</a:t>
            </a:fld>
            <a:endParaRPr lang="en-US" dirty="0"/>
          </a:p>
        </p:txBody>
      </p:sp>
      <p:graphicFrame>
        <p:nvGraphicFramePr>
          <p:cNvPr id="9" name="Object 8">
            <a:extLst>
              <a:ext uri="{FF2B5EF4-FFF2-40B4-BE49-F238E27FC236}">
                <a16:creationId xmlns:a16="http://schemas.microsoft.com/office/drawing/2014/main" id="{943E3FF5-1B41-92C3-4F0F-35528090B526}"/>
              </a:ext>
            </a:extLst>
          </p:cNvPr>
          <p:cNvGraphicFramePr>
            <a:graphicFrameLocks noChangeAspect="1"/>
          </p:cNvGraphicFramePr>
          <p:nvPr>
            <p:extLst>
              <p:ext uri="{D42A27DB-BD31-4B8C-83A1-F6EECF244321}">
                <p14:modId xmlns:p14="http://schemas.microsoft.com/office/powerpoint/2010/main" val="3640526035"/>
              </p:ext>
            </p:extLst>
          </p:nvPr>
        </p:nvGraphicFramePr>
        <p:xfrm>
          <a:off x="1828801" y="1085465"/>
          <a:ext cx="7848599" cy="4190999"/>
        </p:xfrm>
        <a:graphic>
          <a:graphicData uri="http://schemas.openxmlformats.org/presentationml/2006/ole">
            <mc:AlternateContent xmlns:mc="http://schemas.openxmlformats.org/markup-compatibility/2006">
              <mc:Choice xmlns:v="urn:schemas-microsoft-com:vml" Requires="v">
                <p:oleObj name="Worksheet" r:id="rId3" imgW="6149503" imgH="2758581" progId="Excel.Sheet.12">
                  <p:embed/>
                </p:oleObj>
              </mc:Choice>
              <mc:Fallback>
                <p:oleObj name="Worksheet" r:id="rId3" imgW="6149503" imgH="2758581" progId="Excel.Sheet.12">
                  <p:embed/>
                  <p:pic>
                    <p:nvPicPr>
                      <p:cNvPr id="9" name="Object 8">
                        <a:extLst>
                          <a:ext uri="{FF2B5EF4-FFF2-40B4-BE49-F238E27FC236}">
                            <a16:creationId xmlns:a16="http://schemas.microsoft.com/office/drawing/2014/main" id="{943E3FF5-1B41-92C3-4F0F-35528090B526}"/>
                          </a:ext>
                        </a:extLst>
                      </p:cNvPr>
                      <p:cNvPicPr/>
                      <p:nvPr/>
                    </p:nvPicPr>
                    <p:blipFill>
                      <a:blip r:embed="rId4"/>
                      <a:stretch>
                        <a:fillRect/>
                      </a:stretch>
                    </p:blipFill>
                    <p:spPr>
                      <a:xfrm>
                        <a:off x="1828801" y="1085465"/>
                        <a:ext cx="7848599" cy="4190999"/>
                      </a:xfrm>
                      <a:prstGeom prst="rect">
                        <a:avLst/>
                      </a:prstGeom>
                    </p:spPr>
                  </p:pic>
                </p:oleObj>
              </mc:Fallback>
            </mc:AlternateContent>
          </a:graphicData>
        </a:graphic>
      </p:graphicFrame>
    </p:spTree>
    <p:extLst>
      <p:ext uri="{BB962C8B-B14F-4D97-AF65-F5344CB8AC3E}">
        <p14:creationId xmlns:p14="http://schemas.microsoft.com/office/powerpoint/2010/main" val="165736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724672"/>
          </a:xfrm>
        </p:spPr>
        <p:txBody>
          <a:bodyPr>
            <a:noAutofit/>
          </a:bodyPr>
          <a:lstStyle/>
          <a:p>
            <a:r>
              <a:rPr lang="en-US" sz="3200" b="1" dirty="0"/>
              <a:t>FY24 Enterprise &amp; Special Revenue Appropriations</a:t>
            </a:r>
            <a:endParaRPr lang="en-US" sz="3200" dirty="0"/>
          </a:p>
        </p:txBody>
      </p:sp>
      <p:sp>
        <p:nvSpPr>
          <p:cNvPr id="3" name="Content Placeholder 2"/>
          <p:cNvSpPr>
            <a:spLocks noGrp="1"/>
          </p:cNvSpPr>
          <p:nvPr>
            <p:ph idx="1"/>
          </p:nvPr>
        </p:nvSpPr>
        <p:spPr>
          <a:xfrm>
            <a:off x="1949464" y="646928"/>
            <a:ext cx="8229600" cy="5068072"/>
          </a:xfrm>
        </p:spPr>
        <p:txBody>
          <a:bodyPr>
            <a:normAutofit/>
          </a:bodyPr>
          <a:lstStyle/>
          <a:p>
            <a:pPr marL="0" indent="0">
              <a:buNone/>
              <a:defRPr/>
            </a:pPr>
            <a:r>
              <a:rPr lang="en-US" dirty="0">
                <a:cs typeface="Arial" charset="0"/>
              </a:rPr>
              <a:t>				</a:t>
            </a:r>
          </a:p>
          <a:p>
            <a:endParaRPr lang="en-US"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19</a:t>
            </a:fld>
            <a:endParaRPr lang="en-US" dirty="0"/>
          </a:p>
        </p:txBody>
      </p:sp>
      <p:graphicFrame>
        <p:nvGraphicFramePr>
          <p:cNvPr id="5" name="Object 4">
            <a:extLst>
              <a:ext uri="{FF2B5EF4-FFF2-40B4-BE49-F238E27FC236}">
                <a16:creationId xmlns:a16="http://schemas.microsoft.com/office/drawing/2014/main" id="{880D3F5C-8E57-84B7-624E-00DC665DF0FF}"/>
              </a:ext>
            </a:extLst>
          </p:cNvPr>
          <p:cNvGraphicFramePr>
            <a:graphicFrameLocks noChangeAspect="1"/>
          </p:cNvGraphicFramePr>
          <p:nvPr>
            <p:extLst>
              <p:ext uri="{D42A27DB-BD31-4B8C-83A1-F6EECF244321}">
                <p14:modId xmlns:p14="http://schemas.microsoft.com/office/powerpoint/2010/main" val="2951222439"/>
              </p:ext>
            </p:extLst>
          </p:nvPr>
        </p:nvGraphicFramePr>
        <p:xfrm>
          <a:off x="2209801" y="914400"/>
          <a:ext cx="7619999" cy="4419600"/>
        </p:xfrm>
        <a:graphic>
          <a:graphicData uri="http://schemas.openxmlformats.org/presentationml/2006/ole">
            <mc:AlternateContent xmlns:mc="http://schemas.openxmlformats.org/markup-compatibility/2006">
              <mc:Choice xmlns:v="urn:schemas-microsoft-com:vml" Requires="v">
                <p:oleObj name="Worksheet" r:id="rId3" imgW="6149503" imgH="2598270" progId="Excel.Sheet.12">
                  <p:embed/>
                </p:oleObj>
              </mc:Choice>
              <mc:Fallback>
                <p:oleObj name="Worksheet" r:id="rId3" imgW="6149503" imgH="2598270" progId="Excel.Sheet.12">
                  <p:embed/>
                  <p:pic>
                    <p:nvPicPr>
                      <p:cNvPr id="5" name="Object 4">
                        <a:extLst>
                          <a:ext uri="{FF2B5EF4-FFF2-40B4-BE49-F238E27FC236}">
                            <a16:creationId xmlns:a16="http://schemas.microsoft.com/office/drawing/2014/main" id="{880D3F5C-8E57-84B7-624E-00DC665DF0FF}"/>
                          </a:ext>
                        </a:extLst>
                      </p:cNvPr>
                      <p:cNvPicPr/>
                      <p:nvPr/>
                    </p:nvPicPr>
                    <p:blipFill>
                      <a:blip r:embed="rId4"/>
                      <a:stretch>
                        <a:fillRect/>
                      </a:stretch>
                    </p:blipFill>
                    <p:spPr>
                      <a:xfrm>
                        <a:off x="2209801" y="914400"/>
                        <a:ext cx="7619999" cy="4419600"/>
                      </a:xfrm>
                      <a:prstGeom prst="rect">
                        <a:avLst/>
                      </a:prstGeom>
                    </p:spPr>
                  </p:pic>
                </p:oleObj>
              </mc:Fallback>
            </mc:AlternateContent>
          </a:graphicData>
        </a:graphic>
      </p:graphicFrame>
    </p:spTree>
    <p:extLst>
      <p:ext uri="{BB962C8B-B14F-4D97-AF65-F5344CB8AC3E}">
        <p14:creationId xmlns:p14="http://schemas.microsoft.com/office/powerpoint/2010/main" val="421275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1219200"/>
          </a:xfrm>
        </p:spPr>
        <p:txBody>
          <a:bodyPr>
            <a:noAutofit/>
          </a:bodyPr>
          <a:lstStyle/>
          <a:p>
            <a:r>
              <a:rPr lang="en-US" sz="3200" b="1" u="sng" dirty="0"/>
              <a:t>May 5</a:t>
            </a:r>
            <a:r>
              <a:rPr lang="en-US" sz="3200" b="1" u="sng" baseline="30000" dirty="0"/>
              <a:t>th  </a:t>
            </a:r>
            <a:r>
              <a:rPr lang="en-US" sz="3200" b="1" u="sng" dirty="0"/>
              <a:t>Council Budget Retreat</a:t>
            </a:r>
            <a:endParaRPr lang="en-US" sz="3200" dirty="0"/>
          </a:p>
        </p:txBody>
      </p:sp>
      <p:sp>
        <p:nvSpPr>
          <p:cNvPr id="3" name="Content Placeholder 2"/>
          <p:cNvSpPr>
            <a:spLocks noGrp="1"/>
          </p:cNvSpPr>
          <p:nvPr>
            <p:ph idx="1"/>
          </p:nvPr>
        </p:nvSpPr>
        <p:spPr>
          <a:xfrm>
            <a:off x="1949464" y="914400"/>
            <a:ext cx="8229600" cy="5257800"/>
          </a:xfrm>
        </p:spPr>
        <p:txBody>
          <a:bodyPr>
            <a:normAutofit fontScale="62500" lnSpcReduction="20000"/>
          </a:bodyPr>
          <a:lstStyle/>
          <a:p>
            <a:pPr marL="0" indent="0">
              <a:buNone/>
              <a:defRPr/>
            </a:pPr>
            <a:r>
              <a:rPr lang="en-US" dirty="0">
                <a:cs typeface="Arial" charset="0"/>
              </a:rPr>
              <a:t>				</a:t>
            </a:r>
          </a:p>
          <a:p>
            <a:r>
              <a:rPr lang="en-US" sz="5100" b="1" dirty="0"/>
              <a:t>Review of Tax Cap numbers</a:t>
            </a:r>
          </a:p>
          <a:p>
            <a:r>
              <a:rPr lang="en-US" sz="5100" b="1" dirty="0"/>
              <a:t>Operating Budgets (O&amp;M) Budget Summary</a:t>
            </a:r>
          </a:p>
          <a:p>
            <a:r>
              <a:rPr lang="en-US" sz="5100" b="1" dirty="0"/>
              <a:t>Issues &amp; Options (I&amp;O) Presentations from Departments</a:t>
            </a:r>
          </a:p>
          <a:p>
            <a:r>
              <a:rPr lang="en-US" sz="5100" b="1" dirty="0"/>
              <a:t>Capital Improvements Plan (CIP) Questions for Departments</a:t>
            </a:r>
          </a:p>
          <a:p>
            <a:r>
              <a:rPr lang="en-US" sz="5100" b="1" dirty="0"/>
              <a:t>Debt Service Overview from Finance Department</a:t>
            </a:r>
          </a:p>
          <a:p>
            <a:r>
              <a:rPr lang="en-US" sz="5100" b="1" dirty="0"/>
              <a:t>Council Deliberations &amp; Committee of Whole Adjustments</a:t>
            </a:r>
          </a:p>
        </p:txBody>
      </p:sp>
      <p:sp>
        <p:nvSpPr>
          <p:cNvPr id="4" name="Slide Number Placeholder 3"/>
          <p:cNvSpPr>
            <a:spLocks noGrp="1"/>
          </p:cNvSpPr>
          <p:nvPr>
            <p:ph type="sldNum" sz="quarter" idx="12"/>
          </p:nvPr>
        </p:nvSpPr>
        <p:spPr/>
        <p:txBody>
          <a:bodyPr/>
          <a:lstStyle/>
          <a:p>
            <a:fld id="{2A9C0348-CDE7-4F66-97A9-35B00373676A}" type="slidenum">
              <a:rPr lang="en-US" smtClean="0"/>
              <a:pPr/>
              <a:t>2</a:t>
            </a:fld>
            <a:endParaRPr lang="en-US" dirty="0"/>
          </a:p>
        </p:txBody>
      </p:sp>
    </p:spTree>
    <p:extLst>
      <p:ext uri="{BB962C8B-B14F-4D97-AF65-F5344CB8AC3E}">
        <p14:creationId xmlns:p14="http://schemas.microsoft.com/office/powerpoint/2010/main" val="1786333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937" y="-174807"/>
            <a:ext cx="8915400" cy="724672"/>
          </a:xfrm>
        </p:spPr>
        <p:txBody>
          <a:bodyPr>
            <a:noAutofit/>
          </a:bodyPr>
          <a:lstStyle/>
          <a:p>
            <a:r>
              <a:rPr lang="en-US" sz="2400" b="1" dirty="0"/>
              <a:t>FY24 Capital Improvements Budget</a:t>
            </a:r>
            <a:endParaRPr lang="en-US" sz="2400"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20</a:t>
            </a:fld>
            <a:endParaRPr lang="en-US" dirty="0"/>
          </a:p>
        </p:txBody>
      </p:sp>
      <p:graphicFrame>
        <p:nvGraphicFramePr>
          <p:cNvPr id="5" name="Object 4">
            <a:extLst>
              <a:ext uri="{FF2B5EF4-FFF2-40B4-BE49-F238E27FC236}">
                <a16:creationId xmlns:a16="http://schemas.microsoft.com/office/drawing/2014/main" id="{25E5B28C-F15A-25A8-8725-981E2C7EA745}"/>
              </a:ext>
            </a:extLst>
          </p:cNvPr>
          <p:cNvGraphicFramePr>
            <a:graphicFrameLocks noChangeAspect="1"/>
          </p:cNvGraphicFramePr>
          <p:nvPr>
            <p:extLst>
              <p:ext uri="{D42A27DB-BD31-4B8C-83A1-F6EECF244321}">
                <p14:modId xmlns:p14="http://schemas.microsoft.com/office/powerpoint/2010/main" val="121609295"/>
              </p:ext>
            </p:extLst>
          </p:nvPr>
        </p:nvGraphicFramePr>
        <p:xfrm>
          <a:off x="2362200" y="990600"/>
          <a:ext cx="7543800" cy="4191000"/>
        </p:xfrm>
        <a:graphic>
          <a:graphicData uri="http://schemas.openxmlformats.org/presentationml/2006/ole">
            <mc:AlternateContent xmlns:mc="http://schemas.openxmlformats.org/markup-compatibility/2006">
              <mc:Choice xmlns:v="urn:schemas-microsoft-com:vml" Requires="v">
                <p:oleObj name="Worksheet" r:id="rId3" imgW="5227172" imgH="1988899" progId="Excel.Sheet.12">
                  <p:embed/>
                </p:oleObj>
              </mc:Choice>
              <mc:Fallback>
                <p:oleObj name="Worksheet" r:id="rId3" imgW="5227172" imgH="1988899" progId="Excel.Sheet.12">
                  <p:embed/>
                  <p:pic>
                    <p:nvPicPr>
                      <p:cNvPr id="5" name="Object 4">
                        <a:extLst>
                          <a:ext uri="{FF2B5EF4-FFF2-40B4-BE49-F238E27FC236}">
                            <a16:creationId xmlns:a16="http://schemas.microsoft.com/office/drawing/2014/main" id="{25E5B28C-F15A-25A8-8725-981E2C7EA745}"/>
                          </a:ext>
                        </a:extLst>
                      </p:cNvPr>
                      <p:cNvPicPr/>
                      <p:nvPr/>
                    </p:nvPicPr>
                    <p:blipFill>
                      <a:blip r:embed="rId4"/>
                      <a:stretch>
                        <a:fillRect/>
                      </a:stretch>
                    </p:blipFill>
                    <p:spPr>
                      <a:xfrm>
                        <a:off x="2362200" y="990600"/>
                        <a:ext cx="7543800" cy="4191000"/>
                      </a:xfrm>
                      <a:prstGeom prst="rect">
                        <a:avLst/>
                      </a:prstGeom>
                    </p:spPr>
                  </p:pic>
                </p:oleObj>
              </mc:Fallback>
            </mc:AlternateContent>
          </a:graphicData>
        </a:graphic>
      </p:graphicFrame>
    </p:spTree>
    <p:extLst>
      <p:ext uri="{BB962C8B-B14F-4D97-AF65-F5344CB8AC3E}">
        <p14:creationId xmlns:p14="http://schemas.microsoft.com/office/powerpoint/2010/main" val="798080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4011"/>
            <a:ext cx="8229600" cy="715962"/>
          </a:xfrm>
        </p:spPr>
        <p:txBody>
          <a:bodyPr>
            <a:normAutofit/>
          </a:bodyPr>
          <a:lstStyle/>
          <a:p>
            <a:r>
              <a:rPr lang="en-US" sz="2800" b="1" dirty="0"/>
              <a:t>City General Fund Revenue Sources $53.09 Million</a:t>
            </a:r>
          </a:p>
        </p:txBody>
      </p:sp>
      <p:sp>
        <p:nvSpPr>
          <p:cNvPr id="4" name="Slide Number Placeholder 3"/>
          <p:cNvSpPr>
            <a:spLocks noGrp="1"/>
          </p:cNvSpPr>
          <p:nvPr>
            <p:ph type="sldNum" sz="quarter" idx="12"/>
          </p:nvPr>
        </p:nvSpPr>
        <p:spPr/>
        <p:txBody>
          <a:bodyPr/>
          <a:lstStyle/>
          <a:p>
            <a:fld id="{2A9C0348-CDE7-4F66-97A9-35B00373676A}" type="slidenum">
              <a:rPr lang="en-US" smtClean="0"/>
              <a:pPr/>
              <a:t>21</a:t>
            </a:fld>
            <a:fld id="{5E442741-7741-4A2A-9716-219C063139D0}" type="PERCENTAGE">
              <a:rPr lang="en-US"/>
              <a:pPr/>
              <a:t>6%</a:t>
            </a:fld>
            <a:endParaRPr lang="en-US" dirty="0"/>
          </a:p>
        </p:txBody>
      </p:sp>
      <p:graphicFrame>
        <p:nvGraphicFramePr>
          <p:cNvPr id="3" name="Object 2">
            <a:extLst>
              <a:ext uri="{FF2B5EF4-FFF2-40B4-BE49-F238E27FC236}">
                <a16:creationId xmlns:a16="http://schemas.microsoft.com/office/drawing/2014/main" id="{2689FF83-2B35-4011-AD3B-D3D220E21DFA}"/>
              </a:ext>
            </a:extLst>
          </p:cNvPr>
          <p:cNvGraphicFramePr>
            <a:graphicFrameLocks noChangeAspect="1"/>
          </p:cNvGraphicFramePr>
          <p:nvPr>
            <p:extLst>
              <p:ext uri="{D42A27DB-BD31-4B8C-83A1-F6EECF244321}">
                <p14:modId xmlns:p14="http://schemas.microsoft.com/office/powerpoint/2010/main" val="620634269"/>
              </p:ext>
            </p:extLst>
          </p:nvPr>
        </p:nvGraphicFramePr>
        <p:xfrm>
          <a:off x="2286000" y="1066800"/>
          <a:ext cx="7315200" cy="4343400"/>
        </p:xfrm>
        <a:graphic>
          <a:graphicData uri="http://schemas.openxmlformats.org/presentationml/2006/ole">
            <mc:AlternateContent xmlns:mc="http://schemas.openxmlformats.org/markup-compatibility/2006">
              <mc:Choice xmlns:v="urn:schemas-microsoft-com:vml" Requires="v">
                <p:oleObj name="Worksheet" r:id="rId3" imgW="5320496" imgH="3212559" progId="Excel.Sheet.12">
                  <p:embed/>
                </p:oleObj>
              </mc:Choice>
              <mc:Fallback>
                <p:oleObj name="Worksheet" r:id="rId3" imgW="5320496" imgH="3212559" progId="Excel.Sheet.12">
                  <p:embed/>
                  <p:pic>
                    <p:nvPicPr>
                      <p:cNvPr id="3" name="Object 2">
                        <a:extLst>
                          <a:ext uri="{FF2B5EF4-FFF2-40B4-BE49-F238E27FC236}">
                            <a16:creationId xmlns:a16="http://schemas.microsoft.com/office/drawing/2014/main" id="{2689FF83-2B35-4011-AD3B-D3D220E21DFA}"/>
                          </a:ext>
                        </a:extLst>
                      </p:cNvPr>
                      <p:cNvPicPr/>
                      <p:nvPr/>
                    </p:nvPicPr>
                    <p:blipFill>
                      <a:blip r:embed="rId4"/>
                      <a:stretch>
                        <a:fillRect/>
                      </a:stretch>
                    </p:blipFill>
                    <p:spPr>
                      <a:xfrm>
                        <a:off x="2286000" y="1066800"/>
                        <a:ext cx="7315200" cy="4343400"/>
                      </a:xfrm>
                      <a:prstGeom prst="rect">
                        <a:avLst/>
                      </a:prstGeom>
                    </p:spPr>
                  </p:pic>
                </p:oleObj>
              </mc:Fallback>
            </mc:AlternateContent>
          </a:graphicData>
        </a:graphic>
      </p:graphicFrame>
    </p:spTree>
    <p:extLst>
      <p:ext uri="{BB962C8B-B14F-4D97-AF65-F5344CB8AC3E}">
        <p14:creationId xmlns:p14="http://schemas.microsoft.com/office/powerpoint/2010/main" val="36892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A9C0348-CDE7-4F66-97A9-35B00373676A}" type="slidenum">
              <a:rPr lang="en-US" smtClean="0"/>
              <a:pPr/>
              <a:t>22</a:t>
            </a:fld>
            <a:endParaRPr lang="en-US" dirty="0"/>
          </a:p>
        </p:txBody>
      </p:sp>
      <p:sp>
        <p:nvSpPr>
          <p:cNvPr id="16" name="TextBox 15"/>
          <p:cNvSpPr txBox="1"/>
          <p:nvPr/>
        </p:nvSpPr>
        <p:spPr>
          <a:xfrm>
            <a:off x="2667000" y="148790"/>
            <a:ext cx="7772400" cy="800219"/>
          </a:xfrm>
          <a:prstGeom prst="rect">
            <a:avLst/>
          </a:prstGeom>
          <a:noFill/>
        </p:spPr>
        <p:txBody>
          <a:bodyPr wrap="square" rtlCol="0">
            <a:spAutoFit/>
          </a:bodyPr>
          <a:lstStyle/>
          <a:p>
            <a:r>
              <a:rPr lang="en-US" sz="2800" b="1" dirty="0"/>
              <a:t>School  Revenue Sources $73.04 Million</a:t>
            </a:r>
          </a:p>
          <a:p>
            <a:endParaRPr lang="en-US" b="1" dirty="0"/>
          </a:p>
        </p:txBody>
      </p:sp>
      <p:graphicFrame>
        <p:nvGraphicFramePr>
          <p:cNvPr id="2" name="Object 1">
            <a:extLst>
              <a:ext uri="{FF2B5EF4-FFF2-40B4-BE49-F238E27FC236}">
                <a16:creationId xmlns:a16="http://schemas.microsoft.com/office/drawing/2014/main" id="{08E9359F-E96C-8484-23FF-A7F13F16D0FF}"/>
              </a:ext>
            </a:extLst>
          </p:cNvPr>
          <p:cNvGraphicFramePr>
            <a:graphicFrameLocks noChangeAspect="1"/>
          </p:cNvGraphicFramePr>
          <p:nvPr>
            <p:extLst>
              <p:ext uri="{D42A27DB-BD31-4B8C-83A1-F6EECF244321}">
                <p14:modId xmlns:p14="http://schemas.microsoft.com/office/powerpoint/2010/main" val="2142102330"/>
              </p:ext>
            </p:extLst>
          </p:nvPr>
        </p:nvGraphicFramePr>
        <p:xfrm>
          <a:off x="2133601" y="1219201"/>
          <a:ext cx="7619999" cy="4495799"/>
        </p:xfrm>
        <a:graphic>
          <a:graphicData uri="http://schemas.openxmlformats.org/presentationml/2006/ole">
            <mc:AlternateContent xmlns:mc="http://schemas.openxmlformats.org/markup-compatibility/2006">
              <mc:Choice xmlns:v="urn:schemas-microsoft-com:vml" Requires="v">
                <p:oleObj name="Worksheet" r:id="rId3" imgW="4855591" imgH="2976421" progId="Excel.Sheet.12">
                  <p:embed/>
                </p:oleObj>
              </mc:Choice>
              <mc:Fallback>
                <p:oleObj name="Worksheet" r:id="rId3" imgW="4855591" imgH="2976421" progId="Excel.Sheet.12">
                  <p:embed/>
                  <p:pic>
                    <p:nvPicPr>
                      <p:cNvPr id="2" name="Object 1">
                        <a:extLst>
                          <a:ext uri="{FF2B5EF4-FFF2-40B4-BE49-F238E27FC236}">
                            <a16:creationId xmlns:a16="http://schemas.microsoft.com/office/drawing/2014/main" id="{08E9359F-E96C-8484-23FF-A7F13F16D0FF}"/>
                          </a:ext>
                        </a:extLst>
                      </p:cNvPr>
                      <p:cNvPicPr/>
                      <p:nvPr/>
                    </p:nvPicPr>
                    <p:blipFill>
                      <a:blip r:embed="rId4"/>
                      <a:stretch>
                        <a:fillRect/>
                      </a:stretch>
                    </p:blipFill>
                    <p:spPr>
                      <a:xfrm>
                        <a:off x="2133601" y="1219201"/>
                        <a:ext cx="7619999" cy="4495799"/>
                      </a:xfrm>
                      <a:prstGeom prst="rect">
                        <a:avLst/>
                      </a:prstGeom>
                    </p:spPr>
                  </p:pic>
                </p:oleObj>
              </mc:Fallback>
            </mc:AlternateContent>
          </a:graphicData>
        </a:graphic>
      </p:graphicFrame>
    </p:spTree>
    <p:extLst>
      <p:ext uri="{BB962C8B-B14F-4D97-AF65-F5344CB8AC3E}">
        <p14:creationId xmlns:p14="http://schemas.microsoft.com/office/powerpoint/2010/main" val="4033608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7B32A-8B91-44CF-8E03-FB503B0679F1}"/>
              </a:ext>
            </a:extLst>
          </p:cNvPr>
          <p:cNvSpPr>
            <a:spLocks noGrp="1"/>
          </p:cNvSpPr>
          <p:nvPr>
            <p:ph type="title"/>
          </p:nvPr>
        </p:nvSpPr>
        <p:spPr>
          <a:xfrm>
            <a:off x="1981200" y="274638"/>
            <a:ext cx="8229600" cy="563562"/>
          </a:xfrm>
        </p:spPr>
        <p:txBody>
          <a:bodyPr>
            <a:normAutofit fontScale="90000"/>
          </a:bodyPr>
          <a:lstStyle/>
          <a:p>
            <a:r>
              <a:rPr lang="en-US" b="1" dirty="0">
                <a:solidFill>
                  <a:srgbClr val="00B050"/>
                </a:solidFill>
              </a:rPr>
              <a:t>In Closing</a:t>
            </a:r>
          </a:p>
        </p:txBody>
      </p:sp>
      <p:sp>
        <p:nvSpPr>
          <p:cNvPr id="3" name="Content Placeholder 2">
            <a:extLst>
              <a:ext uri="{FF2B5EF4-FFF2-40B4-BE49-F238E27FC236}">
                <a16:creationId xmlns:a16="http://schemas.microsoft.com/office/drawing/2014/main" id="{B495192D-B6A8-4815-9603-F3F0593619EC}"/>
              </a:ext>
            </a:extLst>
          </p:cNvPr>
          <p:cNvSpPr>
            <a:spLocks noGrp="1"/>
          </p:cNvSpPr>
          <p:nvPr>
            <p:ph idx="1"/>
          </p:nvPr>
        </p:nvSpPr>
        <p:spPr>
          <a:xfrm>
            <a:off x="1981200" y="838200"/>
            <a:ext cx="8229600" cy="4800600"/>
          </a:xfrm>
        </p:spPr>
        <p:txBody>
          <a:bodyPr>
            <a:noAutofit/>
          </a:bodyPr>
          <a:lstStyle/>
          <a:p>
            <a:pPr marL="0" indent="0">
              <a:buNone/>
            </a:pPr>
            <a:r>
              <a:rPr lang="en-US" dirty="0"/>
              <a:t>Through the last several budget cycles, the City of Rochester has maintained its sound fiscal health without a loss of services and without significant increases in property taxes. The fiscal year 2024 budget I have proposed continues along these trends. </a:t>
            </a:r>
          </a:p>
          <a:p>
            <a:pPr marL="0" indent="0">
              <a:buNone/>
            </a:pPr>
            <a:r>
              <a:rPr lang="en-US" dirty="0"/>
              <a:t> I look forward to working with you as well as city and school staff on the fiscal year 2024 budget deliberations and approval process.</a:t>
            </a:r>
          </a:p>
        </p:txBody>
      </p:sp>
      <p:sp>
        <p:nvSpPr>
          <p:cNvPr id="4" name="Slide Number Placeholder 3">
            <a:extLst>
              <a:ext uri="{FF2B5EF4-FFF2-40B4-BE49-F238E27FC236}">
                <a16:creationId xmlns:a16="http://schemas.microsoft.com/office/drawing/2014/main" id="{DBA3F495-AADF-4B7D-B77D-8FF195ADD1DA}"/>
              </a:ext>
            </a:extLst>
          </p:cNvPr>
          <p:cNvSpPr>
            <a:spLocks noGrp="1"/>
          </p:cNvSpPr>
          <p:nvPr>
            <p:ph type="sldNum" sz="quarter" idx="12"/>
          </p:nvPr>
        </p:nvSpPr>
        <p:spPr/>
        <p:txBody>
          <a:bodyPr/>
          <a:lstStyle/>
          <a:p>
            <a:fld id="{2A9C0348-CDE7-4F66-97A9-35B00373676A}" type="slidenum">
              <a:rPr lang="en-US" smtClean="0"/>
              <a:pPr/>
              <a:t>23</a:t>
            </a:fld>
            <a:endParaRPr lang="en-US" dirty="0"/>
          </a:p>
        </p:txBody>
      </p:sp>
    </p:spTree>
    <p:extLst>
      <p:ext uri="{BB962C8B-B14F-4D97-AF65-F5344CB8AC3E}">
        <p14:creationId xmlns:p14="http://schemas.microsoft.com/office/powerpoint/2010/main" val="310609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1295400"/>
          </a:xfrm>
        </p:spPr>
        <p:txBody>
          <a:bodyPr>
            <a:noAutofit/>
          </a:bodyPr>
          <a:lstStyle/>
          <a:p>
            <a:r>
              <a:rPr lang="en-US" sz="3200" b="1" u="sng" dirty="0"/>
              <a:t>FY24 Budget Documents (3 Books)</a:t>
            </a:r>
            <a:endParaRPr lang="en-US" sz="3200" u="sng" dirty="0"/>
          </a:p>
        </p:txBody>
      </p:sp>
      <p:sp>
        <p:nvSpPr>
          <p:cNvPr id="3" name="Content Placeholder 2"/>
          <p:cNvSpPr>
            <a:spLocks noGrp="1"/>
          </p:cNvSpPr>
          <p:nvPr>
            <p:ph idx="1"/>
          </p:nvPr>
        </p:nvSpPr>
        <p:spPr>
          <a:xfrm>
            <a:off x="1949464" y="1295400"/>
            <a:ext cx="8229600" cy="5060950"/>
          </a:xfrm>
        </p:spPr>
        <p:txBody>
          <a:bodyPr>
            <a:normAutofit fontScale="77500" lnSpcReduction="20000"/>
          </a:bodyPr>
          <a:lstStyle/>
          <a:p>
            <a:pPr marL="0" indent="0">
              <a:buNone/>
              <a:defRPr/>
            </a:pPr>
            <a:r>
              <a:rPr lang="en-US" dirty="0">
                <a:cs typeface="Arial" charset="0"/>
              </a:rPr>
              <a:t>				</a:t>
            </a:r>
          </a:p>
          <a:p>
            <a:pPr marL="514350" indent="-514350">
              <a:buFont typeface="+mj-lt"/>
              <a:buAutoNum type="arabicPeriod"/>
            </a:pPr>
            <a:r>
              <a:rPr lang="en-US" sz="3900" b="1" dirty="0"/>
              <a:t>Proposed Operating  &amp; Maintenance (O&amp;M) </a:t>
            </a:r>
            <a:r>
              <a:rPr lang="en-US" sz="3900" dirty="0"/>
              <a:t>Details all City Departments O&amp;M budgets</a:t>
            </a:r>
            <a:endParaRPr lang="en-US" sz="3900" b="1" dirty="0"/>
          </a:p>
          <a:p>
            <a:pPr marL="0" indent="0">
              <a:buNone/>
            </a:pPr>
            <a:r>
              <a:rPr lang="en-US" sz="3900" b="1" dirty="0"/>
              <a:t>2. Capital Improvements Projects (CIP)</a:t>
            </a:r>
          </a:p>
          <a:p>
            <a:pPr marL="0" indent="0">
              <a:buNone/>
            </a:pPr>
            <a:r>
              <a:rPr lang="en-US" sz="3900" b="1" dirty="0"/>
              <a:t>	 </a:t>
            </a:r>
            <a:r>
              <a:rPr lang="en-US" sz="3900" dirty="0"/>
              <a:t>Details all projects incorporated into the 6 	Year CIP Plan </a:t>
            </a:r>
          </a:p>
          <a:p>
            <a:pPr marL="0" indent="0">
              <a:buNone/>
            </a:pPr>
            <a:r>
              <a:rPr lang="en-US" sz="3900" b="1" dirty="0"/>
              <a:t>3. Proposed Issues &amp; Options (I&amp;O)</a:t>
            </a:r>
          </a:p>
          <a:p>
            <a:pPr marL="0" indent="0">
              <a:buNone/>
            </a:pPr>
            <a:r>
              <a:rPr lang="en-US" sz="3900" b="1" dirty="0"/>
              <a:t>	</a:t>
            </a:r>
            <a:r>
              <a:rPr lang="en-US" sz="3900" dirty="0"/>
              <a:t>Identifies all Department requests for new 	positions, upgrades and various projects </a:t>
            </a:r>
          </a:p>
          <a:p>
            <a:pPr marL="0" indent="0">
              <a:buNone/>
            </a:pPr>
            <a:r>
              <a:rPr lang="en-US" sz="3900" dirty="0"/>
              <a:t>	I&amp;O book has Included &amp; Excluded sections</a:t>
            </a:r>
            <a:endParaRPr lang="en-US" sz="3900" b="1" dirty="0"/>
          </a:p>
          <a:p>
            <a:pPr marL="0" indent="0">
              <a:buNone/>
            </a:pPr>
            <a:endParaRPr lang="en-US" dirty="0"/>
          </a:p>
          <a:p>
            <a:pPr marL="0" indent="0">
              <a:buNone/>
            </a:pPr>
            <a:r>
              <a:rPr lang="en-US" sz="2400" dirty="0"/>
              <a:t>		</a:t>
            </a:r>
          </a:p>
        </p:txBody>
      </p:sp>
      <p:sp>
        <p:nvSpPr>
          <p:cNvPr id="4" name="Slide Number Placeholder 3"/>
          <p:cNvSpPr>
            <a:spLocks noGrp="1"/>
          </p:cNvSpPr>
          <p:nvPr>
            <p:ph type="sldNum" sz="quarter" idx="12"/>
          </p:nvPr>
        </p:nvSpPr>
        <p:spPr/>
        <p:txBody>
          <a:bodyPr/>
          <a:lstStyle/>
          <a:p>
            <a:fld id="{2A9C0348-CDE7-4F66-97A9-35B00373676A}" type="slidenum">
              <a:rPr lang="en-US" smtClean="0"/>
              <a:pPr/>
              <a:t>3</a:t>
            </a:fld>
            <a:endParaRPr lang="en-US" dirty="0"/>
          </a:p>
        </p:txBody>
      </p:sp>
    </p:spTree>
    <p:extLst>
      <p:ext uri="{BB962C8B-B14F-4D97-AF65-F5344CB8AC3E}">
        <p14:creationId xmlns:p14="http://schemas.microsoft.com/office/powerpoint/2010/main" val="3139958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EF6BE-6F50-165C-C697-75B5CA42B63D}"/>
              </a:ext>
            </a:extLst>
          </p:cNvPr>
          <p:cNvSpPr>
            <a:spLocks noGrp="1"/>
          </p:cNvSpPr>
          <p:nvPr>
            <p:ph type="title"/>
          </p:nvPr>
        </p:nvSpPr>
        <p:spPr/>
        <p:txBody>
          <a:bodyPr/>
          <a:lstStyle/>
          <a:p>
            <a:r>
              <a:rPr lang="en-US" b="1" u="sng" dirty="0"/>
              <a:t>The Numbers – TAX CAP</a:t>
            </a:r>
          </a:p>
        </p:txBody>
      </p:sp>
      <p:sp>
        <p:nvSpPr>
          <p:cNvPr id="3" name="Content Placeholder 2">
            <a:extLst>
              <a:ext uri="{FF2B5EF4-FFF2-40B4-BE49-F238E27FC236}">
                <a16:creationId xmlns:a16="http://schemas.microsoft.com/office/drawing/2014/main" id="{BE17010E-8C32-0424-3B19-78BBB40BBCF9}"/>
              </a:ext>
            </a:extLst>
          </p:cNvPr>
          <p:cNvSpPr>
            <a:spLocks noGrp="1"/>
          </p:cNvSpPr>
          <p:nvPr>
            <p:ph idx="1"/>
          </p:nvPr>
        </p:nvSpPr>
        <p:spPr>
          <a:xfrm>
            <a:off x="1981200" y="1752601"/>
            <a:ext cx="8229600" cy="3657601"/>
          </a:xfrm>
        </p:spPr>
        <p:txBody>
          <a:bodyPr/>
          <a:lstStyle/>
          <a:p>
            <a:pPr marL="457200" lvl="1" indent="0">
              <a:buNone/>
            </a:pPr>
            <a:r>
              <a:rPr lang="en-US" sz="3600" b="1" dirty="0"/>
              <a:t>City: 		$1,105,352 Under Tax Cap</a:t>
            </a:r>
          </a:p>
          <a:p>
            <a:pPr marL="457200" lvl="1" indent="0">
              <a:buNone/>
            </a:pPr>
            <a:r>
              <a:rPr lang="en-US" sz="3600" b="1" dirty="0"/>
              <a:t>County: 	$699,962 Under Tax Cap</a:t>
            </a:r>
          </a:p>
          <a:p>
            <a:pPr marL="457200" lvl="1" indent="0">
              <a:buNone/>
            </a:pPr>
            <a:r>
              <a:rPr lang="en-US" sz="3600" b="1" dirty="0"/>
              <a:t>Schools: 	</a:t>
            </a:r>
            <a:r>
              <a:rPr lang="en-US" sz="3600" b="1" u="sng" dirty="0"/>
              <a:t>$1,609,063 Under Tax Cap</a:t>
            </a:r>
          </a:p>
          <a:p>
            <a:pPr marL="457200" lvl="1" indent="0">
              <a:buNone/>
            </a:pPr>
            <a:r>
              <a:rPr lang="en-US" sz="3600" b="1" dirty="0"/>
              <a:t>		Total: </a:t>
            </a:r>
            <a:r>
              <a:rPr lang="en-US" sz="3600" b="1" dirty="0">
                <a:solidFill>
                  <a:srgbClr val="00B050"/>
                </a:solidFill>
              </a:rPr>
              <a:t>$3,414,376 </a:t>
            </a:r>
            <a:r>
              <a:rPr lang="en-US" sz="3600" b="1" dirty="0"/>
              <a:t>Under Tax Cap</a:t>
            </a:r>
          </a:p>
          <a:p>
            <a:pPr marL="0" indent="0">
              <a:buNone/>
            </a:pPr>
            <a:endParaRPr lang="en-US" dirty="0"/>
          </a:p>
          <a:p>
            <a:pPr lvl="1"/>
            <a:endParaRPr lang="en-US" dirty="0"/>
          </a:p>
        </p:txBody>
      </p:sp>
      <p:sp>
        <p:nvSpPr>
          <p:cNvPr id="4" name="Slide Number Placeholder 3">
            <a:extLst>
              <a:ext uri="{FF2B5EF4-FFF2-40B4-BE49-F238E27FC236}">
                <a16:creationId xmlns:a16="http://schemas.microsoft.com/office/drawing/2014/main" id="{753E3EC5-7352-8398-519C-6F9AD5A1B022}"/>
              </a:ext>
            </a:extLst>
          </p:cNvPr>
          <p:cNvSpPr>
            <a:spLocks noGrp="1"/>
          </p:cNvSpPr>
          <p:nvPr>
            <p:ph type="sldNum" sz="quarter" idx="12"/>
          </p:nvPr>
        </p:nvSpPr>
        <p:spPr/>
        <p:txBody>
          <a:bodyPr/>
          <a:lstStyle/>
          <a:p>
            <a:fld id="{2A9C0348-CDE7-4F66-97A9-35B00373676A}" type="slidenum">
              <a:rPr lang="en-US" smtClean="0"/>
              <a:pPr/>
              <a:t>4</a:t>
            </a:fld>
            <a:endParaRPr lang="en-US" dirty="0"/>
          </a:p>
        </p:txBody>
      </p:sp>
    </p:spTree>
    <p:extLst>
      <p:ext uri="{BB962C8B-B14F-4D97-AF65-F5344CB8AC3E}">
        <p14:creationId xmlns:p14="http://schemas.microsoft.com/office/powerpoint/2010/main" val="2822002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E5B99-8868-D53E-D0C4-001BBA6DB2AB}"/>
              </a:ext>
            </a:extLst>
          </p:cNvPr>
          <p:cNvSpPr>
            <a:spLocks noGrp="1"/>
          </p:cNvSpPr>
          <p:nvPr>
            <p:ph type="title"/>
          </p:nvPr>
        </p:nvSpPr>
        <p:spPr/>
        <p:txBody>
          <a:bodyPr/>
          <a:lstStyle/>
          <a:p>
            <a:r>
              <a:rPr lang="en-US" b="1" u="sng" dirty="0"/>
              <a:t>The Numbers – TAX RATE</a:t>
            </a:r>
          </a:p>
        </p:txBody>
      </p:sp>
      <p:sp>
        <p:nvSpPr>
          <p:cNvPr id="3" name="Content Placeholder 2">
            <a:extLst>
              <a:ext uri="{FF2B5EF4-FFF2-40B4-BE49-F238E27FC236}">
                <a16:creationId xmlns:a16="http://schemas.microsoft.com/office/drawing/2014/main" id="{A3F1B305-F0F8-4AB3-007D-95AE6E6C68CF}"/>
              </a:ext>
            </a:extLst>
          </p:cNvPr>
          <p:cNvSpPr>
            <a:spLocks noGrp="1"/>
          </p:cNvSpPr>
          <p:nvPr>
            <p:ph idx="1"/>
          </p:nvPr>
        </p:nvSpPr>
        <p:spPr/>
        <p:txBody>
          <a:bodyPr/>
          <a:lstStyle/>
          <a:p>
            <a:pPr marL="0" indent="0" algn="ctr">
              <a:buNone/>
            </a:pPr>
            <a:r>
              <a:rPr lang="en-US" b="1" dirty="0"/>
              <a:t>The ESTIMATED Tax Rate Impacts</a:t>
            </a:r>
          </a:p>
          <a:p>
            <a:pPr marL="0" indent="0" algn="ctr">
              <a:buNone/>
            </a:pPr>
            <a:endParaRPr lang="en-US" b="1" dirty="0"/>
          </a:p>
          <a:p>
            <a:pPr marL="0" indent="0">
              <a:buNone/>
            </a:pPr>
            <a:r>
              <a:rPr lang="en-US" sz="3600" b="1" dirty="0"/>
              <a:t>	City: 		$0.57 increase</a:t>
            </a:r>
          </a:p>
          <a:p>
            <a:pPr marL="0" indent="0">
              <a:buNone/>
            </a:pPr>
            <a:r>
              <a:rPr lang="en-US" sz="3600" b="1" dirty="0"/>
              <a:t>	County: 		$0.08 increase</a:t>
            </a:r>
          </a:p>
          <a:p>
            <a:pPr marL="0" indent="0">
              <a:buNone/>
            </a:pPr>
            <a:r>
              <a:rPr lang="en-US" sz="3600" b="1" dirty="0"/>
              <a:t>	Schools: 		</a:t>
            </a:r>
            <a:r>
              <a:rPr lang="en-US" sz="3600" b="1" u="sng" dirty="0"/>
              <a:t>$1.20 increase</a:t>
            </a:r>
          </a:p>
          <a:p>
            <a:pPr marL="0" indent="0">
              <a:buNone/>
            </a:pPr>
            <a:r>
              <a:rPr lang="en-US" sz="3600" b="1" dirty="0"/>
              <a:t>	Total: 		$</a:t>
            </a:r>
            <a:r>
              <a:rPr lang="en-US" sz="3600" b="1" dirty="0">
                <a:solidFill>
                  <a:srgbClr val="00B050"/>
                </a:solidFill>
              </a:rPr>
              <a:t>1.85</a:t>
            </a:r>
            <a:r>
              <a:rPr lang="en-US" sz="3600" b="1" dirty="0"/>
              <a:t> increase</a:t>
            </a:r>
          </a:p>
        </p:txBody>
      </p:sp>
      <p:sp>
        <p:nvSpPr>
          <p:cNvPr id="4" name="Slide Number Placeholder 3">
            <a:extLst>
              <a:ext uri="{FF2B5EF4-FFF2-40B4-BE49-F238E27FC236}">
                <a16:creationId xmlns:a16="http://schemas.microsoft.com/office/drawing/2014/main" id="{D75AD7EC-777A-80B1-2C71-FECA27A0B52F}"/>
              </a:ext>
            </a:extLst>
          </p:cNvPr>
          <p:cNvSpPr>
            <a:spLocks noGrp="1"/>
          </p:cNvSpPr>
          <p:nvPr>
            <p:ph type="sldNum" sz="quarter" idx="12"/>
          </p:nvPr>
        </p:nvSpPr>
        <p:spPr/>
        <p:txBody>
          <a:bodyPr/>
          <a:lstStyle/>
          <a:p>
            <a:fld id="{2A9C0348-CDE7-4F66-97A9-35B00373676A}" type="slidenum">
              <a:rPr lang="en-US" smtClean="0"/>
              <a:pPr/>
              <a:t>5</a:t>
            </a:fld>
            <a:endParaRPr lang="en-US" dirty="0"/>
          </a:p>
        </p:txBody>
      </p:sp>
    </p:spTree>
    <p:extLst>
      <p:ext uri="{BB962C8B-B14F-4D97-AF65-F5344CB8AC3E}">
        <p14:creationId xmlns:p14="http://schemas.microsoft.com/office/powerpoint/2010/main" val="133621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1585" y="76200"/>
            <a:ext cx="8915400" cy="1295400"/>
          </a:xfrm>
        </p:spPr>
        <p:txBody>
          <a:bodyPr>
            <a:noAutofit/>
          </a:bodyPr>
          <a:lstStyle/>
          <a:p>
            <a:r>
              <a:rPr lang="en-US" sz="3200" b="1" u="sng" dirty="0"/>
              <a:t>The Numbers - Issues &amp; Options</a:t>
            </a:r>
            <a:endParaRPr lang="en-US" sz="3200" u="sng" dirty="0"/>
          </a:p>
        </p:txBody>
      </p:sp>
      <p:sp>
        <p:nvSpPr>
          <p:cNvPr id="3" name="Content Placeholder 2"/>
          <p:cNvSpPr>
            <a:spLocks noGrp="1"/>
          </p:cNvSpPr>
          <p:nvPr>
            <p:ph idx="1"/>
          </p:nvPr>
        </p:nvSpPr>
        <p:spPr>
          <a:xfrm>
            <a:off x="1949464" y="646928"/>
            <a:ext cx="8229600" cy="5220472"/>
          </a:xfrm>
        </p:spPr>
        <p:txBody>
          <a:bodyPr>
            <a:normAutofit/>
          </a:bodyPr>
          <a:lstStyle/>
          <a:p>
            <a:pPr marL="0" indent="0">
              <a:buNone/>
              <a:defRPr/>
            </a:pPr>
            <a:r>
              <a:rPr lang="en-US" dirty="0">
                <a:cs typeface="Arial" charset="0"/>
              </a:rPr>
              <a:t>				</a:t>
            </a:r>
          </a:p>
          <a:p>
            <a:r>
              <a:rPr lang="en-US" dirty="0"/>
              <a:t>Departments presented a total of (24) Issues &amp; Options - 	</a:t>
            </a:r>
            <a:r>
              <a:rPr lang="en-US" b="1" dirty="0">
                <a:solidFill>
                  <a:schemeClr val="tx2"/>
                </a:solidFill>
              </a:rPr>
              <a:t>Totaling:</a:t>
            </a:r>
            <a:r>
              <a:rPr lang="en-US" dirty="0"/>
              <a:t>	 </a:t>
            </a:r>
            <a:r>
              <a:rPr lang="en-US" b="1" dirty="0"/>
              <a:t>$1,650,948</a:t>
            </a:r>
          </a:p>
          <a:p>
            <a:endParaRPr lang="en-US" dirty="0"/>
          </a:p>
          <a:p>
            <a:r>
              <a:rPr lang="en-US" dirty="0"/>
              <a:t>(16) I&amp;O’s are </a:t>
            </a:r>
            <a:r>
              <a:rPr lang="en-US" b="1" dirty="0">
                <a:solidFill>
                  <a:srgbClr val="00B050"/>
                </a:solidFill>
              </a:rPr>
              <a:t>Included</a:t>
            </a:r>
            <a:r>
              <a:rPr lang="en-US" dirty="0"/>
              <a:t>-	Total </a:t>
            </a:r>
            <a:r>
              <a:rPr lang="en-US" b="1" dirty="0">
                <a:solidFill>
                  <a:srgbClr val="00B050"/>
                </a:solidFill>
              </a:rPr>
              <a:t>$563,304</a:t>
            </a:r>
          </a:p>
          <a:p>
            <a:pPr marL="0" indent="0">
              <a:buNone/>
            </a:pPr>
            <a:endParaRPr lang="en-US" b="1" dirty="0"/>
          </a:p>
          <a:p>
            <a:r>
              <a:rPr lang="en-US" dirty="0"/>
              <a:t>(8) I&amp;O’s are </a:t>
            </a:r>
            <a:r>
              <a:rPr lang="en-US" b="1" dirty="0">
                <a:solidFill>
                  <a:srgbClr val="FF0000"/>
                </a:solidFill>
              </a:rPr>
              <a:t>Excluded</a:t>
            </a:r>
            <a:r>
              <a:rPr lang="en-US" dirty="0"/>
              <a:t>-	Total </a:t>
            </a:r>
            <a:r>
              <a:rPr lang="en-US" b="1" dirty="0">
                <a:solidFill>
                  <a:srgbClr val="FF0000"/>
                </a:solidFill>
              </a:rPr>
              <a:t>$1,087,644</a:t>
            </a:r>
            <a:endParaRPr lang="en-US" dirty="0">
              <a:solidFill>
                <a:srgbClr val="FF0000"/>
              </a:solidFill>
            </a:endParaRPr>
          </a:p>
          <a:p>
            <a:pPr marL="0" indent="0">
              <a:buNone/>
            </a:pPr>
            <a:endParaRPr lang="en-US" b="1" dirty="0"/>
          </a:p>
          <a:p>
            <a:pPr marL="0" indent="0">
              <a:buNone/>
            </a:pPr>
            <a:endParaRPr lang="en-US" sz="2400" dirty="0"/>
          </a:p>
        </p:txBody>
      </p:sp>
      <p:sp>
        <p:nvSpPr>
          <p:cNvPr id="4" name="Slide Number Placeholder 3"/>
          <p:cNvSpPr>
            <a:spLocks noGrp="1"/>
          </p:cNvSpPr>
          <p:nvPr>
            <p:ph type="sldNum" sz="quarter" idx="12"/>
          </p:nvPr>
        </p:nvSpPr>
        <p:spPr/>
        <p:txBody>
          <a:bodyPr/>
          <a:lstStyle/>
          <a:p>
            <a:fld id="{2A9C0348-CDE7-4F66-97A9-35B00373676A}" type="slidenum">
              <a:rPr lang="en-US" smtClean="0"/>
              <a:pPr/>
              <a:t>6</a:t>
            </a:fld>
            <a:endParaRPr lang="en-US" dirty="0"/>
          </a:p>
        </p:txBody>
      </p:sp>
    </p:spTree>
    <p:extLst>
      <p:ext uri="{BB962C8B-B14F-4D97-AF65-F5344CB8AC3E}">
        <p14:creationId xmlns:p14="http://schemas.microsoft.com/office/powerpoint/2010/main" val="3016178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69142-16F8-9B4D-9CAD-17348F303D19}"/>
              </a:ext>
            </a:extLst>
          </p:cNvPr>
          <p:cNvSpPr>
            <a:spLocks noGrp="1"/>
          </p:cNvSpPr>
          <p:nvPr>
            <p:ph type="title"/>
          </p:nvPr>
        </p:nvSpPr>
        <p:spPr>
          <a:xfrm>
            <a:off x="1981200" y="274638"/>
            <a:ext cx="8229600" cy="1628775"/>
          </a:xfrm>
        </p:spPr>
        <p:txBody>
          <a:bodyPr/>
          <a:lstStyle/>
          <a:p>
            <a:r>
              <a:rPr lang="en-US" u="sng" dirty="0"/>
              <a:t>The 3 Budget Books</a:t>
            </a:r>
          </a:p>
        </p:txBody>
      </p:sp>
      <p:sp>
        <p:nvSpPr>
          <p:cNvPr id="3" name="Content Placeholder 2">
            <a:extLst>
              <a:ext uri="{FF2B5EF4-FFF2-40B4-BE49-F238E27FC236}">
                <a16:creationId xmlns:a16="http://schemas.microsoft.com/office/drawing/2014/main" id="{0BF8AEF0-CD74-25DA-A0F6-CE0797A333DC}"/>
              </a:ext>
            </a:extLst>
          </p:cNvPr>
          <p:cNvSpPr>
            <a:spLocks noGrp="1"/>
          </p:cNvSpPr>
          <p:nvPr>
            <p:ph idx="1"/>
          </p:nvPr>
        </p:nvSpPr>
        <p:spPr>
          <a:xfrm>
            <a:off x="1981200" y="2133601"/>
            <a:ext cx="8229600" cy="3992563"/>
          </a:xfrm>
        </p:spPr>
        <p:txBody>
          <a:bodyPr>
            <a:normAutofit/>
          </a:bodyPr>
          <a:lstStyle/>
          <a:p>
            <a:r>
              <a:rPr lang="en-US" sz="4400" dirty="0"/>
              <a:t>Tax Cap Details</a:t>
            </a:r>
          </a:p>
          <a:p>
            <a:r>
              <a:rPr lang="en-US" sz="4400" dirty="0"/>
              <a:t>Tax Rate Details</a:t>
            </a:r>
          </a:p>
          <a:p>
            <a:r>
              <a:rPr lang="en-US" sz="4400" dirty="0"/>
              <a:t>I&amp;O Details</a:t>
            </a:r>
          </a:p>
        </p:txBody>
      </p:sp>
      <p:sp>
        <p:nvSpPr>
          <p:cNvPr id="4" name="Slide Number Placeholder 3">
            <a:extLst>
              <a:ext uri="{FF2B5EF4-FFF2-40B4-BE49-F238E27FC236}">
                <a16:creationId xmlns:a16="http://schemas.microsoft.com/office/drawing/2014/main" id="{CC65F929-69F4-DE50-C9DC-FA5F84EDFD96}"/>
              </a:ext>
            </a:extLst>
          </p:cNvPr>
          <p:cNvSpPr>
            <a:spLocks noGrp="1"/>
          </p:cNvSpPr>
          <p:nvPr>
            <p:ph type="sldNum" sz="quarter" idx="12"/>
          </p:nvPr>
        </p:nvSpPr>
        <p:spPr/>
        <p:txBody>
          <a:bodyPr/>
          <a:lstStyle/>
          <a:p>
            <a:fld id="{2A9C0348-CDE7-4F66-97A9-35B00373676A}" type="slidenum">
              <a:rPr lang="en-US" smtClean="0"/>
              <a:pPr/>
              <a:t>7</a:t>
            </a:fld>
            <a:endParaRPr lang="en-US" dirty="0"/>
          </a:p>
        </p:txBody>
      </p:sp>
    </p:spTree>
    <p:extLst>
      <p:ext uri="{BB962C8B-B14F-4D97-AF65-F5344CB8AC3E}">
        <p14:creationId xmlns:p14="http://schemas.microsoft.com/office/powerpoint/2010/main" val="411914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B236-63DA-4CF0-8800-C5F410AB1F61}"/>
              </a:ext>
            </a:extLst>
          </p:cNvPr>
          <p:cNvSpPr>
            <a:spLocks noGrp="1"/>
          </p:cNvSpPr>
          <p:nvPr>
            <p:ph type="title"/>
          </p:nvPr>
        </p:nvSpPr>
        <p:spPr/>
        <p:txBody>
          <a:bodyPr>
            <a:normAutofit fontScale="90000"/>
          </a:bodyPr>
          <a:lstStyle/>
          <a:p>
            <a:r>
              <a:rPr lang="en-US" b="1" u="sng" dirty="0"/>
              <a:t>Tax Cap</a:t>
            </a:r>
            <a:br>
              <a:rPr lang="en-US" b="1" u="sng" dirty="0"/>
            </a:br>
            <a:r>
              <a:rPr lang="en-US" b="1" u="sng" dirty="0"/>
              <a:t>Limitation of Budgetary Increase </a:t>
            </a:r>
            <a:endParaRPr lang="en-US" u="sng" dirty="0"/>
          </a:p>
        </p:txBody>
      </p:sp>
      <p:sp>
        <p:nvSpPr>
          <p:cNvPr id="3" name="Content Placeholder 2">
            <a:extLst>
              <a:ext uri="{FF2B5EF4-FFF2-40B4-BE49-F238E27FC236}">
                <a16:creationId xmlns:a16="http://schemas.microsoft.com/office/drawing/2014/main" id="{54E28925-D8D9-4CBD-B53A-B9360CBCEF33}"/>
              </a:ext>
            </a:extLst>
          </p:cNvPr>
          <p:cNvSpPr>
            <a:spLocks noGrp="1"/>
          </p:cNvSpPr>
          <p:nvPr>
            <p:ph idx="1"/>
          </p:nvPr>
        </p:nvSpPr>
        <p:spPr>
          <a:xfrm>
            <a:off x="1981200" y="1981200"/>
            <a:ext cx="8229600" cy="4495800"/>
          </a:xfrm>
        </p:spPr>
        <p:txBody>
          <a:bodyPr/>
          <a:lstStyle/>
          <a:p>
            <a:pPr marL="0" indent="0">
              <a:buNone/>
            </a:pPr>
            <a:r>
              <a:rPr lang="en-US" dirty="0"/>
              <a:t>		</a:t>
            </a:r>
            <a:r>
              <a:rPr lang="en-US" b="1" dirty="0"/>
              <a:t>Fiscal Year 2023 Property Tax Effort</a:t>
            </a:r>
          </a:p>
          <a:p>
            <a:pPr marL="0" indent="0">
              <a:buNone/>
            </a:pPr>
            <a:r>
              <a:rPr lang="en-US" b="1" dirty="0"/>
              <a:t>		+ Net New Construction (NNC)</a:t>
            </a:r>
          </a:p>
          <a:p>
            <a:pPr marL="0" indent="0">
              <a:buNone/>
            </a:pPr>
            <a:r>
              <a:rPr lang="en-US" b="1" dirty="0"/>
              <a:t>		</a:t>
            </a:r>
            <a:r>
              <a:rPr lang="en-US" b="1" u="sng" dirty="0"/>
              <a:t>+ Consumer Price Index (CPI)</a:t>
            </a:r>
          </a:p>
          <a:p>
            <a:pPr marL="0" indent="0">
              <a:buNone/>
            </a:pPr>
            <a:r>
              <a:rPr lang="en-US" b="1" dirty="0"/>
              <a:t>		   FY 2024 Allowed Tax Effort</a:t>
            </a:r>
          </a:p>
        </p:txBody>
      </p:sp>
      <p:sp>
        <p:nvSpPr>
          <p:cNvPr id="4" name="Slide Number Placeholder 3">
            <a:extLst>
              <a:ext uri="{FF2B5EF4-FFF2-40B4-BE49-F238E27FC236}">
                <a16:creationId xmlns:a16="http://schemas.microsoft.com/office/drawing/2014/main" id="{EE2D5C35-2430-4D5B-A436-B62A1A36D758}"/>
              </a:ext>
            </a:extLst>
          </p:cNvPr>
          <p:cNvSpPr>
            <a:spLocks noGrp="1"/>
          </p:cNvSpPr>
          <p:nvPr>
            <p:ph type="sldNum" sz="quarter" idx="12"/>
          </p:nvPr>
        </p:nvSpPr>
        <p:spPr/>
        <p:txBody>
          <a:bodyPr/>
          <a:lstStyle/>
          <a:p>
            <a:fld id="{2A9C0348-CDE7-4F66-97A9-35B00373676A}" type="slidenum">
              <a:rPr lang="en-US" smtClean="0"/>
              <a:pPr/>
              <a:t>8</a:t>
            </a:fld>
            <a:endParaRPr lang="en-US" dirty="0"/>
          </a:p>
        </p:txBody>
      </p:sp>
    </p:spTree>
    <p:extLst>
      <p:ext uri="{BB962C8B-B14F-4D97-AF65-F5344CB8AC3E}">
        <p14:creationId xmlns:p14="http://schemas.microsoft.com/office/powerpoint/2010/main" val="1855560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B236-63DA-4CF0-8800-C5F410AB1F61}"/>
              </a:ext>
            </a:extLst>
          </p:cNvPr>
          <p:cNvSpPr>
            <a:spLocks noGrp="1"/>
          </p:cNvSpPr>
          <p:nvPr>
            <p:ph type="title"/>
          </p:nvPr>
        </p:nvSpPr>
        <p:spPr/>
        <p:txBody>
          <a:bodyPr>
            <a:normAutofit fontScale="90000"/>
          </a:bodyPr>
          <a:lstStyle/>
          <a:p>
            <a:r>
              <a:rPr lang="en-US" b="1" dirty="0"/>
              <a:t>Limitation of Budgetary Increase </a:t>
            </a:r>
            <a:br>
              <a:rPr lang="en-US" b="1" dirty="0"/>
            </a:br>
            <a:r>
              <a:rPr lang="en-US" b="1" dirty="0"/>
              <a:t>“Tax Cap”</a:t>
            </a:r>
            <a:endParaRPr lang="en-US" dirty="0"/>
          </a:p>
        </p:txBody>
      </p:sp>
      <p:sp>
        <p:nvSpPr>
          <p:cNvPr id="3" name="Content Placeholder 2">
            <a:extLst>
              <a:ext uri="{FF2B5EF4-FFF2-40B4-BE49-F238E27FC236}">
                <a16:creationId xmlns:a16="http://schemas.microsoft.com/office/drawing/2014/main" id="{54E28925-D8D9-4CBD-B53A-B9360CBCEF33}"/>
              </a:ext>
            </a:extLst>
          </p:cNvPr>
          <p:cNvSpPr>
            <a:spLocks noGrp="1"/>
          </p:cNvSpPr>
          <p:nvPr>
            <p:ph idx="1"/>
          </p:nvPr>
        </p:nvSpPr>
        <p:spPr>
          <a:xfrm>
            <a:off x="1981200" y="1417639"/>
            <a:ext cx="8229600" cy="4708525"/>
          </a:xfrm>
        </p:spPr>
        <p:txBody>
          <a:bodyPr/>
          <a:lstStyle/>
          <a:p>
            <a:pPr marL="0" indent="0">
              <a:buNone/>
            </a:pPr>
            <a:r>
              <a:rPr lang="en-US" dirty="0"/>
              <a:t>		</a:t>
            </a:r>
            <a:r>
              <a:rPr lang="en-US" b="1" dirty="0"/>
              <a:t>$71,460,117 (FY23 tax effort)</a:t>
            </a:r>
          </a:p>
          <a:p>
            <a:pPr marL="0" indent="0">
              <a:buNone/>
            </a:pPr>
            <a:r>
              <a:rPr lang="en-US" b="1" dirty="0"/>
              <a:t>		+ $2,861,406 (NNC 3.99%)</a:t>
            </a:r>
          </a:p>
          <a:p>
            <a:pPr marL="0" indent="0">
              <a:buNone/>
            </a:pPr>
            <a:r>
              <a:rPr lang="en-US" b="1" dirty="0"/>
              <a:t>		</a:t>
            </a:r>
            <a:r>
              <a:rPr lang="en-US" b="1" u="sng" dirty="0"/>
              <a:t>+ $5,716,809 (CPI 8%)</a:t>
            </a:r>
          </a:p>
          <a:p>
            <a:pPr marL="0" indent="0">
              <a:buNone/>
            </a:pPr>
            <a:r>
              <a:rPr lang="en-US" b="1" dirty="0"/>
              <a:t>		= $</a:t>
            </a:r>
            <a:r>
              <a:rPr lang="en-US" b="1" dirty="0">
                <a:solidFill>
                  <a:srgbClr val="FF0000"/>
                </a:solidFill>
              </a:rPr>
              <a:t>80,038,333</a:t>
            </a:r>
            <a:r>
              <a:rPr lang="en-US" b="1" dirty="0"/>
              <a:t> FY24 Compliant Tax 						Effort</a:t>
            </a:r>
          </a:p>
          <a:p>
            <a:pPr marL="0" indent="0" algn="ctr">
              <a:buNone/>
            </a:pPr>
            <a:r>
              <a:rPr lang="en-US" b="1" dirty="0"/>
              <a:t>A Tax Cap Compliant </a:t>
            </a:r>
            <a:r>
              <a:rPr lang="en-US" b="1" dirty="0">
                <a:solidFill>
                  <a:srgbClr val="00B050"/>
                </a:solidFill>
              </a:rPr>
              <a:t>increase</a:t>
            </a:r>
            <a:r>
              <a:rPr lang="en-US" b="1" dirty="0"/>
              <a:t> of </a:t>
            </a:r>
          </a:p>
          <a:p>
            <a:pPr marL="0" indent="0" algn="ctr">
              <a:buNone/>
            </a:pPr>
            <a:r>
              <a:rPr lang="en-US" b="1" dirty="0"/>
              <a:t>$</a:t>
            </a:r>
            <a:r>
              <a:rPr lang="en-US" b="1" dirty="0">
                <a:solidFill>
                  <a:srgbClr val="0070C0"/>
                </a:solidFill>
              </a:rPr>
              <a:t>8,578,215</a:t>
            </a:r>
            <a:r>
              <a:rPr lang="en-US" b="1" dirty="0"/>
              <a:t> ( </a:t>
            </a:r>
            <a:r>
              <a:rPr lang="en-US" b="1" dirty="0">
                <a:solidFill>
                  <a:srgbClr val="00B050"/>
                </a:solidFill>
              </a:rPr>
              <a:t>12%</a:t>
            </a:r>
            <a:r>
              <a:rPr lang="en-US" b="1" dirty="0"/>
              <a:t> )</a:t>
            </a:r>
          </a:p>
        </p:txBody>
      </p:sp>
      <p:sp>
        <p:nvSpPr>
          <p:cNvPr id="4" name="Slide Number Placeholder 3">
            <a:extLst>
              <a:ext uri="{FF2B5EF4-FFF2-40B4-BE49-F238E27FC236}">
                <a16:creationId xmlns:a16="http://schemas.microsoft.com/office/drawing/2014/main" id="{EE2D5C35-2430-4D5B-A436-B62A1A36D758}"/>
              </a:ext>
            </a:extLst>
          </p:cNvPr>
          <p:cNvSpPr>
            <a:spLocks noGrp="1"/>
          </p:cNvSpPr>
          <p:nvPr>
            <p:ph type="sldNum" sz="quarter" idx="12"/>
          </p:nvPr>
        </p:nvSpPr>
        <p:spPr/>
        <p:txBody>
          <a:bodyPr/>
          <a:lstStyle/>
          <a:p>
            <a:fld id="{2A9C0348-CDE7-4F66-97A9-35B00373676A}" type="slidenum">
              <a:rPr lang="en-US" smtClean="0"/>
              <a:pPr/>
              <a:t>9</a:t>
            </a:fld>
            <a:endParaRPr lang="en-US" dirty="0"/>
          </a:p>
        </p:txBody>
      </p:sp>
    </p:spTree>
    <p:extLst>
      <p:ext uri="{BB962C8B-B14F-4D97-AF65-F5344CB8AC3E}">
        <p14:creationId xmlns:p14="http://schemas.microsoft.com/office/powerpoint/2010/main" val="24755436"/>
      </p:ext>
    </p:extLst>
  </p:cSld>
  <p:clrMapOvr>
    <a:masterClrMapping/>
  </p:clrMapOvr>
</p:sld>
</file>

<file path=ppt/theme/theme1.xml><?xml version="1.0" encoding="utf-8"?>
<a:theme xmlns:a="http://schemas.openxmlformats.org/drawingml/2006/main" name="2018 Cityscape Power 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4674</TotalTime>
  <Words>1465</Words>
  <Application>Microsoft Office PowerPoint</Application>
  <PresentationFormat>Widescreen</PresentationFormat>
  <Paragraphs>193</Paragraphs>
  <Slides>23</Slides>
  <Notes>23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8" baseType="lpstr">
      <vt:lpstr>Arial</vt:lpstr>
      <vt:lpstr>Calibri</vt:lpstr>
      <vt:lpstr>freight-sans-pro</vt:lpstr>
      <vt:lpstr>2018 Cityscape Power Point template</vt:lpstr>
      <vt:lpstr>Worksheet</vt:lpstr>
      <vt:lpstr>FY24 Proposed Operating &amp; Capital Improvement Budgets</vt:lpstr>
      <vt:lpstr>May 5th  Council Budget Retreat</vt:lpstr>
      <vt:lpstr>FY24 Budget Documents (3 Books)</vt:lpstr>
      <vt:lpstr>The Numbers – TAX CAP</vt:lpstr>
      <vt:lpstr>The Numbers – TAX RATE</vt:lpstr>
      <vt:lpstr>The Numbers - Issues &amp; Options</vt:lpstr>
      <vt:lpstr>The 3 Budget Books</vt:lpstr>
      <vt:lpstr>Tax Cap Limitation of Budgetary Increase </vt:lpstr>
      <vt:lpstr>Limitation of Budgetary Increase  “Tax Cap”</vt:lpstr>
      <vt:lpstr> Tax Cap Allowed Adjustments </vt:lpstr>
      <vt:lpstr>Estimated Tax Rates</vt:lpstr>
      <vt:lpstr>FY24 Issues &amp; Options - INCLUDED</vt:lpstr>
      <vt:lpstr>Role of I&amp;O’s</vt:lpstr>
      <vt:lpstr>FY24 Issues &amp; Options</vt:lpstr>
      <vt:lpstr>The 6 I&amp;O’s “Required”</vt:lpstr>
      <vt:lpstr> </vt:lpstr>
      <vt:lpstr>FY24 Appropriation Summary</vt:lpstr>
      <vt:lpstr>FY24 General Fund Appropriations</vt:lpstr>
      <vt:lpstr>FY24 Enterprise &amp; Special Revenue Appropriations</vt:lpstr>
      <vt:lpstr>FY24 Capital Improvements Budget</vt:lpstr>
      <vt:lpstr>City General Fund Revenue Sources $53.09 Million</vt:lpstr>
      <vt:lpstr>PowerPoint Presentation</vt:lpstr>
      <vt:lpstr>In Closing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Rochester’s Renaissance</dc:title>
  <dc:creator>jen.murphy.aubin</dc:creator>
  <cp:lastModifiedBy>Blaine Cox</cp:lastModifiedBy>
  <cp:revision>353</cp:revision>
  <cp:lastPrinted>2023-04-18T14:42:02Z</cp:lastPrinted>
  <dcterms:created xsi:type="dcterms:W3CDTF">2018-03-05T18:14:01Z</dcterms:created>
  <dcterms:modified xsi:type="dcterms:W3CDTF">2023-04-19T13:41:00Z</dcterms:modified>
</cp:coreProperties>
</file>