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Lst>
  <p:notesMasterIdLst>
    <p:notesMasterId r:id="rId15"/>
  </p:notesMasterIdLst>
  <p:handoutMasterIdLst>
    <p:handoutMasterId r:id="rId16"/>
  </p:handoutMasterIdLst>
  <p:sldIdLst>
    <p:sldId id="267" r:id="rId2"/>
    <p:sldId id="341" r:id="rId3"/>
    <p:sldId id="343" r:id="rId4"/>
    <p:sldId id="352" r:id="rId5"/>
    <p:sldId id="344" r:id="rId6"/>
    <p:sldId id="361" r:id="rId7"/>
    <p:sldId id="360" r:id="rId8"/>
    <p:sldId id="354" r:id="rId9"/>
    <p:sldId id="362" r:id="rId10"/>
    <p:sldId id="330" r:id="rId11"/>
    <p:sldId id="334" r:id="rId12"/>
    <p:sldId id="351" r:id="rId13"/>
    <p:sldId id="358" r:id="rId1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99" userDrawn="1">
          <p15:clr>
            <a:srgbClr val="A4A3A4"/>
          </p15:clr>
        </p15:guide>
        <p15:guide id="2" pos="2171" userDrawn="1">
          <p15:clr>
            <a:srgbClr val="A4A3A4"/>
          </p15:clr>
        </p15:guide>
        <p15:guide id="3" orient="horz" pos="2928" userDrawn="1">
          <p15:clr>
            <a:srgbClr val="A4A3A4"/>
          </p15:clr>
        </p15:guide>
        <p15:guide id="4"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0" autoAdjust="0"/>
    <p:restoredTop sz="94717" autoAdjust="0"/>
  </p:normalViewPr>
  <p:slideViewPr>
    <p:cSldViewPr>
      <p:cViewPr varScale="1">
        <p:scale>
          <a:sx n="91" d="100"/>
          <a:sy n="91" d="100"/>
        </p:scale>
        <p:origin x="-315" y="-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770" y="-84"/>
      </p:cViewPr>
      <p:guideLst>
        <p:guide orient="horz" pos="2899"/>
        <p:guide orient="horz" pos="2928"/>
        <p:guide pos="2171"/>
        <p:guide pos="220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1"/>
            <a:ext cx="3038144" cy="465743"/>
          </a:xfrm>
          <a:prstGeom prst="rect">
            <a:avLst/>
          </a:prstGeom>
          <a:noFill/>
          <a:ln>
            <a:noFill/>
          </a:ln>
          <a:extLst/>
        </p:spPr>
        <p:txBody>
          <a:bodyPr vert="horz" wrap="square" lIns="93131" tIns="46566" rIns="93131" bIns="46566" numCol="1" anchor="t" anchorCtr="0" compatLnSpc="1">
            <a:prstTxWarp prst="textNoShape">
              <a:avLst/>
            </a:prstTxWarp>
          </a:bodyPr>
          <a:lstStyle>
            <a:lvl1pPr defTabSz="931586">
              <a:defRPr sz="1100"/>
            </a:lvl1pPr>
          </a:lstStyle>
          <a:p>
            <a:pPr>
              <a:defRPr/>
            </a:pPr>
            <a:endParaRPr lang="en-US"/>
          </a:p>
        </p:txBody>
      </p:sp>
      <p:sp>
        <p:nvSpPr>
          <p:cNvPr id="56323" name="Rectangle 3"/>
          <p:cNvSpPr>
            <a:spLocks noGrp="1" noChangeArrowheads="1"/>
          </p:cNvSpPr>
          <p:nvPr>
            <p:ph type="dt" sz="quarter" idx="1"/>
          </p:nvPr>
        </p:nvSpPr>
        <p:spPr bwMode="auto">
          <a:xfrm>
            <a:off x="3972257" y="1"/>
            <a:ext cx="3038143" cy="465743"/>
          </a:xfrm>
          <a:prstGeom prst="rect">
            <a:avLst/>
          </a:prstGeom>
          <a:noFill/>
          <a:ln>
            <a:noFill/>
          </a:ln>
          <a:extLst/>
        </p:spPr>
        <p:txBody>
          <a:bodyPr vert="horz" wrap="square" lIns="93131" tIns="46566" rIns="93131" bIns="46566" numCol="1" anchor="t" anchorCtr="0" compatLnSpc="1">
            <a:prstTxWarp prst="textNoShape">
              <a:avLst/>
            </a:prstTxWarp>
          </a:bodyPr>
          <a:lstStyle>
            <a:lvl1pPr algn="r" defTabSz="931586">
              <a:defRPr sz="1100"/>
            </a:lvl1pPr>
          </a:lstStyle>
          <a:p>
            <a:pPr>
              <a:defRPr/>
            </a:pPr>
            <a:endParaRPr lang="en-US"/>
          </a:p>
        </p:txBody>
      </p:sp>
      <p:sp>
        <p:nvSpPr>
          <p:cNvPr id="56324" name="Rectangle 4"/>
          <p:cNvSpPr>
            <a:spLocks noGrp="1" noChangeArrowheads="1"/>
          </p:cNvSpPr>
          <p:nvPr>
            <p:ph type="ftr" sz="quarter" idx="2"/>
          </p:nvPr>
        </p:nvSpPr>
        <p:spPr bwMode="auto">
          <a:xfrm>
            <a:off x="1" y="8830659"/>
            <a:ext cx="3038144" cy="465742"/>
          </a:xfrm>
          <a:prstGeom prst="rect">
            <a:avLst/>
          </a:prstGeom>
          <a:noFill/>
          <a:ln>
            <a:noFill/>
          </a:ln>
          <a:extLst/>
        </p:spPr>
        <p:txBody>
          <a:bodyPr vert="horz" wrap="square" lIns="93131" tIns="46566" rIns="93131" bIns="46566" numCol="1" anchor="b" anchorCtr="0" compatLnSpc="1">
            <a:prstTxWarp prst="textNoShape">
              <a:avLst/>
            </a:prstTxWarp>
          </a:bodyPr>
          <a:lstStyle>
            <a:lvl1pPr defTabSz="931586">
              <a:defRPr sz="1100"/>
            </a:lvl1pPr>
          </a:lstStyle>
          <a:p>
            <a:pPr>
              <a:defRPr/>
            </a:pPr>
            <a:endParaRPr lang="en-US"/>
          </a:p>
        </p:txBody>
      </p:sp>
      <p:sp>
        <p:nvSpPr>
          <p:cNvPr id="56325" name="Rectangle 5"/>
          <p:cNvSpPr>
            <a:spLocks noGrp="1" noChangeArrowheads="1"/>
          </p:cNvSpPr>
          <p:nvPr>
            <p:ph type="sldNum" sz="quarter" idx="3"/>
          </p:nvPr>
        </p:nvSpPr>
        <p:spPr bwMode="auto">
          <a:xfrm>
            <a:off x="3972257" y="8830659"/>
            <a:ext cx="3038143" cy="465742"/>
          </a:xfrm>
          <a:prstGeom prst="rect">
            <a:avLst/>
          </a:prstGeom>
          <a:noFill/>
          <a:ln>
            <a:noFill/>
          </a:ln>
          <a:extLst/>
        </p:spPr>
        <p:txBody>
          <a:bodyPr vert="horz" wrap="square" lIns="93131" tIns="46566" rIns="93131" bIns="46566" numCol="1" anchor="b" anchorCtr="0" compatLnSpc="1">
            <a:prstTxWarp prst="textNoShape">
              <a:avLst/>
            </a:prstTxWarp>
          </a:bodyPr>
          <a:lstStyle>
            <a:lvl1pPr algn="r" defTabSz="931586">
              <a:defRPr sz="1100"/>
            </a:lvl1pPr>
          </a:lstStyle>
          <a:p>
            <a:pPr>
              <a:defRPr/>
            </a:pPr>
            <a:fld id="{4EA9A404-4F58-49AC-9663-445AF3E45E2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1"/>
            <a:ext cx="3038144" cy="465743"/>
          </a:xfrm>
          <a:prstGeom prst="rect">
            <a:avLst/>
          </a:prstGeom>
          <a:noFill/>
          <a:ln>
            <a:noFill/>
          </a:ln>
          <a:extLst/>
        </p:spPr>
        <p:txBody>
          <a:bodyPr vert="horz" wrap="square" lIns="93131" tIns="46566" rIns="93131" bIns="46566" numCol="1" anchor="t" anchorCtr="0" compatLnSpc="1">
            <a:prstTxWarp prst="textNoShape">
              <a:avLst/>
            </a:prstTxWarp>
          </a:bodyPr>
          <a:lstStyle>
            <a:lvl1pPr defTabSz="931586">
              <a:defRPr sz="1100"/>
            </a:lvl1pPr>
          </a:lstStyle>
          <a:p>
            <a:pPr>
              <a:defRPr/>
            </a:pPr>
            <a:endParaRPr lang="en-US"/>
          </a:p>
        </p:txBody>
      </p:sp>
      <p:sp>
        <p:nvSpPr>
          <p:cNvPr id="13315" name="Rectangle 3"/>
          <p:cNvSpPr>
            <a:spLocks noGrp="1" noChangeArrowheads="1"/>
          </p:cNvSpPr>
          <p:nvPr>
            <p:ph type="dt" idx="1"/>
          </p:nvPr>
        </p:nvSpPr>
        <p:spPr bwMode="auto">
          <a:xfrm>
            <a:off x="3972257" y="1"/>
            <a:ext cx="3038143" cy="465743"/>
          </a:xfrm>
          <a:prstGeom prst="rect">
            <a:avLst/>
          </a:prstGeom>
          <a:noFill/>
          <a:ln>
            <a:noFill/>
          </a:ln>
          <a:extLst/>
        </p:spPr>
        <p:txBody>
          <a:bodyPr vert="horz" wrap="square" lIns="93131" tIns="46566" rIns="93131" bIns="46566" numCol="1" anchor="t" anchorCtr="0" compatLnSpc="1">
            <a:prstTxWarp prst="textNoShape">
              <a:avLst/>
            </a:prstTxWarp>
          </a:bodyPr>
          <a:lstStyle>
            <a:lvl1pPr algn="r" defTabSz="931586">
              <a:defRPr sz="11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2688" y="695325"/>
            <a:ext cx="4646612" cy="348615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35634" y="4416099"/>
            <a:ext cx="5139134" cy="4183995"/>
          </a:xfrm>
          <a:prstGeom prst="rect">
            <a:avLst/>
          </a:prstGeom>
          <a:noFill/>
          <a:ln>
            <a:noFill/>
          </a:ln>
          <a:extLst/>
        </p:spPr>
        <p:txBody>
          <a:bodyPr vert="horz" wrap="square" lIns="93131" tIns="46566" rIns="93131" bIns="46566"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13318" name="Rectangle 6"/>
          <p:cNvSpPr>
            <a:spLocks noGrp="1" noChangeArrowheads="1"/>
          </p:cNvSpPr>
          <p:nvPr>
            <p:ph type="ftr" sz="quarter" idx="4"/>
          </p:nvPr>
        </p:nvSpPr>
        <p:spPr bwMode="auto">
          <a:xfrm>
            <a:off x="1" y="8830659"/>
            <a:ext cx="3038144" cy="465742"/>
          </a:xfrm>
          <a:prstGeom prst="rect">
            <a:avLst/>
          </a:prstGeom>
          <a:noFill/>
          <a:ln>
            <a:noFill/>
          </a:ln>
          <a:extLst/>
        </p:spPr>
        <p:txBody>
          <a:bodyPr vert="horz" wrap="square" lIns="93131" tIns="46566" rIns="93131" bIns="46566" numCol="1" anchor="b" anchorCtr="0" compatLnSpc="1">
            <a:prstTxWarp prst="textNoShape">
              <a:avLst/>
            </a:prstTxWarp>
          </a:bodyPr>
          <a:lstStyle>
            <a:lvl1pPr defTabSz="931586">
              <a:defRPr sz="1100"/>
            </a:lvl1pPr>
          </a:lstStyle>
          <a:p>
            <a:pPr>
              <a:defRPr/>
            </a:pPr>
            <a:endParaRPr lang="en-US"/>
          </a:p>
        </p:txBody>
      </p:sp>
      <p:sp>
        <p:nvSpPr>
          <p:cNvPr id="13319" name="Rectangle 7"/>
          <p:cNvSpPr>
            <a:spLocks noGrp="1" noChangeArrowheads="1"/>
          </p:cNvSpPr>
          <p:nvPr>
            <p:ph type="sldNum" sz="quarter" idx="5"/>
          </p:nvPr>
        </p:nvSpPr>
        <p:spPr bwMode="auto">
          <a:xfrm>
            <a:off x="3972257" y="8830659"/>
            <a:ext cx="3038143" cy="465742"/>
          </a:xfrm>
          <a:prstGeom prst="rect">
            <a:avLst/>
          </a:prstGeom>
          <a:noFill/>
          <a:ln>
            <a:noFill/>
          </a:ln>
          <a:extLst/>
        </p:spPr>
        <p:txBody>
          <a:bodyPr vert="horz" wrap="square" lIns="93131" tIns="46566" rIns="93131" bIns="46566" numCol="1" anchor="b" anchorCtr="0" compatLnSpc="1">
            <a:prstTxWarp prst="textNoShape">
              <a:avLst/>
            </a:prstTxWarp>
          </a:bodyPr>
          <a:lstStyle>
            <a:lvl1pPr algn="r" defTabSz="931586">
              <a:defRPr sz="1100"/>
            </a:lvl1pPr>
          </a:lstStyle>
          <a:p>
            <a:pPr>
              <a:defRPr/>
            </a:pPr>
            <a:fld id="{AE2E6C46-7250-4DDC-8C9E-3253E93449C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E6C46-7250-4DDC-8C9E-3253E93449C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E6C46-7250-4DDC-8C9E-3253E93449C6}"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E6C46-7250-4DDC-8C9E-3253E93449C6}"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E6C46-7250-4DDC-8C9E-3253E93449C6}" type="slidenum">
              <a:rPr lang="en-US" smtClean="0"/>
              <a:pPr>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E6C46-7250-4DDC-8C9E-3253E93449C6}"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E6C46-7250-4DDC-8C9E-3253E93449C6}"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E6C46-7250-4DDC-8C9E-3253E93449C6}"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E6C46-7250-4DDC-8C9E-3253E93449C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E6C46-7250-4DDC-8C9E-3253E93449C6}"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E6C46-7250-4DDC-8C9E-3253E93449C6}"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E6C46-7250-4DDC-8C9E-3253E93449C6}"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2E6C46-7250-4DDC-8C9E-3253E93449C6}"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pPr>
              <a:defRPr/>
            </a:pPr>
            <a:endParaRPr lang="en-US"/>
          </a:p>
        </p:txBody>
      </p:sp>
      <p:sp>
        <p:nvSpPr>
          <p:cNvPr id="2" name="Footer Placeholder 1"/>
          <p:cNvSpPr>
            <a:spLocks noGrp="1"/>
          </p:cNvSpPr>
          <p:nvPr>
            <p:ph type="ftr" sz="quarter" idx="11"/>
          </p:nvPr>
        </p:nvSpPr>
        <p:spPr/>
        <p:txBody>
          <a:bodyPr/>
          <a:lstStyle/>
          <a:p>
            <a:pPr>
              <a:defRPr/>
            </a:pPr>
            <a:endParaRPr lang="en-US"/>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660A6C6A-0520-4187-B119-6EE57293B5D2}"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EC764FB-1EB2-4732-A780-B185951A1E5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CD6B0A-5A1A-4C51-993A-833E68B91860}"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a:xfrm>
            <a:off x="3581400" y="76200"/>
            <a:ext cx="2895600" cy="288925"/>
          </a:xfrm>
        </p:spPr>
        <p:txBody>
          <a:bodyPr/>
          <a:lstStyle/>
          <a:p>
            <a:pPr>
              <a:defRPr/>
            </a:pPr>
            <a:endParaRPr lang="en-US"/>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1D3CB99C-02D7-49B8-8BEA-0C9060BF38D2}"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pPr>
              <a:defRPr/>
            </a:pPr>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6" name="Slide Number Placeholder 15"/>
          <p:cNvSpPr>
            <a:spLocks noGrp="1"/>
          </p:cNvSpPr>
          <p:nvPr>
            <p:ph type="sldNum" sz="quarter" idx="12"/>
          </p:nvPr>
        </p:nvSpPr>
        <p:spPr/>
        <p:txBody>
          <a:bodyPr/>
          <a:lstStyle/>
          <a:p>
            <a:pPr>
              <a:defRPr/>
            </a:pPr>
            <a:fld id="{9DFDE6A4-3E7B-4855-8198-9A41C6C69A53}" type="slidenum">
              <a:rPr lang="en-US" smtClean="0"/>
              <a:pPr>
                <a:defRPr/>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B27F0BF2-FFFC-456E-8149-6910065E2A79}"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29600" y="6477000"/>
            <a:ext cx="762000" cy="246888"/>
          </a:xfrm>
        </p:spPr>
        <p:txBody>
          <a:bodyPr/>
          <a:lstStyle/>
          <a:p>
            <a:pPr>
              <a:defRPr/>
            </a:pPr>
            <a:fld id="{E22041B0-E4E6-474A-804C-D7BDDB752F6E}" type="slidenum">
              <a:rPr lang="en-US" smtClean="0"/>
              <a:pPr>
                <a:defRPr/>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pPr>
              <a:defRPr/>
            </a:pPr>
            <a:endParaRPr lang="en-US"/>
          </a:p>
        </p:txBody>
      </p:sp>
      <p:sp>
        <p:nvSpPr>
          <p:cNvPr id="21" name="Footer Placeholder 20"/>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15DE57C-681D-4EC4-8CAB-C7B91218C16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24" name="Footer Placeholder 23"/>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829E5C-EBAF-42F5-998D-4D6A7868E9D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29" name="Footer Placeholder 28"/>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AA2C6F6-8EDB-453C-9125-F984A68B8DB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6E79440C-F44A-493E-B764-5F4C0E6B16BB}" type="slidenum">
              <a:rPr lang="en-US" smtClean="0"/>
              <a:pPr>
                <a:defRPr/>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1F09B580-D7C1-44ED-9DFE-2406945E9714}" type="slidenum">
              <a:rPr lang="en-US" smtClean="0"/>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Worksheet2.xls"/></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Excel_97-2003_Worksheet3.xls"/></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Microsoft_Office_Excel_97-2003_Worksheet4.xls"/></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Microsoft_Office_Excel_97-2003_Worksheet5.xls"/></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Microsoft_Office_Excel_97-2003_Worksheet6.xls"/></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1676400" y="5181600"/>
            <a:ext cx="5943600" cy="457200"/>
          </a:xfrm>
          <a:prstGeom prst="rect">
            <a:avLst/>
          </a:prstGeom>
          <a:noFill/>
          <a:ln w="9525">
            <a:noFill/>
            <a:miter lim="800000"/>
            <a:headEnd/>
            <a:tailEnd/>
          </a:ln>
        </p:spPr>
        <p:txBody>
          <a:bodyPr>
            <a:spAutoFit/>
          </a:bodyPr>
          <a:lstStyle/>
          <a:p>
            <a:pPr>
              <a:spcBef>
                <a:spcPct val="50000"/>
              </a:spcBef>
            </a:pPr>
            <a:endParaRPr lang="en-US"/>
          </a:p>
        </p:txBody>
      </p:sp>
      <p:sp>
        <p:nvSpPr>
          <p:cNvPr id="13316" name="Text Box 4"/>
          <p:cNvSpPr txBox="1">
            <a:spLocks noChangeArrowheads="1"/>
          </p:cNvSpPr>
          <p:nvPr/>
        </p:nvSpPr>
        <p:spPr bwMode="auto">
          <a:xfrm>
            <a:off x="609600" y="4191000"/>
            <a:ext cx="8077200" cy="2185214"/>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a:spcBef>
                <a:spcPct val="50000"/>
              </a:spcBef>
              <a:defRPr/>
            </a:pPr>
            <a:endParaRPr lang="en-US" sz="4000" b="1" dirty="0"/>
          </a:p>
          <a:p>
            <a:pPr algn="ctr">
              <a:spcBef>
                <a:spcPct val="50000"/>
              </a:spcBef>
              <a:defRPr/>
            </a:pPr>
            <a:r>
              <a:rPr lang="en-US" b="1" dirty="0">
                <a:latin typeface="+mn-lt"/>
              </a:rPr>
              <a:t>        </a:t>
            </a:r>
            <a:r>
              <a:rPr lang="en-US" sz="3200" b="1" dirty="0">
                <a:latin typeface="+mn-lt"/>
              </a:rPr>
              <a:t>Proposed </a:t>
            </a:r>
            <a:r>
              <a:rPr lang="en-US" sz="3200" b="1" dirty="0" smtClean="0">
                <a:latin typeface="+mn-lt"/>
              </a:rPr>
              <a:t>FY2019 </a:t>
            </a:r>
            <a:r>
              <a:rPr lang="en-US" sz="3200" b="1" dirty="0">
                <a:latin typeface="+mn-lt"/>
              </a:rPr>
              <a:t>Operations </a:t>
            </a:r>
          </a:p>
          <a:p>
            <a:pPr algn="ctr">
              <a:spcBef>
                <a:spcPct val="50000"/>
              </a:spcBef>
              <a:defRPr/>
            </a:pPr>
            <a:r>
              <a:rPr lang="en-US" sz="3200" b="1" dirty="0">
                <a:latin typeface="+mn-lt"/>
              </a:rPr>
              <a:t>and Capital Improvements Budgets</a:t>
            </a:r>
          </a:p>
        </p:txBody>
      </p:sp>
      <p:sp>
        <p:nvSpPr>
          <p:cNvPr id="1029" name="Rectangle 5"/>
          <p:cNvSpPr>
            <a:spLocks noGrp="1" noChangeArrowheads="1"/>
          </p:cNvSpPr>
          <p:nvPr>
            <p:ph type="title"/>
          </p:nvPr>
        </p:nvSpPr>
        <p:spPr>
          <a:xfrm>
            <a:off x="0" y="304800"/>
            <a:ext cx="9144000" cy="1447800"/>
          </a:xfrm>
        </p:spPr>
        <p:txBody>
          <a:bodyPr/>
          <a:lstStyle/>
          <a:p>
            <a:pPr algn="ctr" eaLnBrk="1" hangingPunct="1"/>
            <a:r>
              <a:rPr lang="en-US" b="1" dirty="0">
                <a:cs typeface="Arial" charset="0"/>
              </a:rPr>
              <a:t>City of Rochester</a:t>
            </a:r>
            <a:endParaRPr lang="en-US" dirty="0">
              <a:cs typeface="Arial" charset="0"/>
            </a:endParaRPr>
          </a:p>
        </p:txBody>
      </p:sp>
      <p:graphicFrame>
        <p:nvGraphicFramePr>
          <p:cNvPr id="56321" name="Object 1"/>
          <p:cNvGraphicFramePr>
            <a:graphicFrameLocks noChangeAspect="1"/>
          </p:cNvGraphicFramePr>
          <p:nvPr/>
        </p:nvGraphicFramePr>
        <p:xfrm>
          <a:off x="2178050" y="1638300"/>
          <a:ext cx="4787900" cy="3581400"/>
        </p:xfrm>
        <a:graphic>
          <a:graphicData uri="http://schemas.openxmlformats.org/presentationml/2006/ole">
            <p:oleObj spid="_x0000_s56330" name="Document" r:id="rId4" imgW="4788393" imgH="3581571" progId="">
              <p:embed/>
            </p:oleObj>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1066800"/>
          </a:xfrm>
        </p:spPr>
        <p:txBody>
          <a:bodyPr rtlCol="0">
            <a:normAutofit/>
          </a:bodyPr>
          <a:lstStyle/>
          <a:p>
            <a:pPr algn="ctr" eaLnBrk="1" fontAlgn="auto" hangingPunct="1">
              <a:spcAft>
                <a:spcPts val="0"/>
              </a:spcAft>
              <a:defRPr/>
            </a:pPr>
            <a:r>
              <a:rPr lang="en-US" b="1" dirty="0">
                <a:solidFill>
                  <a:schemeClr val="tx2">
                    <a:lumMod val="75000"/>
                  </a:schemeClr>
                </a:solidFill>
              </a:rPr>
              <a:t>Tax Cap Calculation</a:t>
            </a:r>
          </a:p>
        </p:txBody>
      </p:sp>
      <p:sp>
        <p:nvSpPr>
          <p:cNvPr id="18435" name="Rectangle 3"/>
          <p:cNvSpPr>
            <a:spLocks noGrp="1" noChangeArrowheads="1"/>
          </p:cNvSpPr>
          <p:nvPr>
            <p:ph idx="1"/>
          </p:nvPr>
        </p:nvSpPr>
        <p:spPr>
          <a:xfrm>
            <a:off x="228600" y="1295400"/>
            <a:ext cx="8534400" cy="5257800"/>
          </a:xfrm>
          <a:effectLst>
            <a:outerShdw blurRad="50800" dist="38100" dir="2700000" algn="tl" rotWithShape="0">
              <a:prstClr val="black">
                <a:alpha val="40000"/>
              </a:prstClr>
            </a:outerShdw>
          </a:effectLst>
        </p:spPr>
        <p:txBody>
          <a:bodyPr rtlCol="0">
            <a:normAutofit/>
          </a:bodyPr>
          <a:lstStyle/>
          <a:p>
            <a:pPr eaLnBrk="1" fontAlgn="auto" hangingPunct="1">
              <a:spcAft>
                <a:spcPts val="0"/>
              </a:spcAft>
              <a:buFont typeface="Arial" pitchFamily="34" charset="0"/>
              <a:buChar char="•"/>
              <a:defRPr/>
            </a:pPr>
            <a:r>
              <a:rPr lang="en-US" dirty="0">
                <a:cs typeface="Arial" charset="0"/>
              </a:rPr>
              <a:t>Net New Construction: </a:t>
            </a:r>
            <a:r>
              <a:rPr lang="en-US" dirty="0" smtClean="0">
                <a:cs typeface="Arial" charset="0"/>
              </a:rPr>
              <a:t>$39,413,022</a:t>
            </a:r>
            <a:endParaRPr lang="en-US" dirty="0">
              <a:cs typeface="Arial" charset="0"/>
            </a:endParaRPr>
          </a:p>
          <a:p>
            <a:pPr eaLnBrk="1" fontAlgn="auto" hangingPunct="1">
              <a:spcAft>
                <a:spcPts val="0"/>
              </a:spcAft>
              <a:buFont typeface="Arial" pitchFamily="34" charset="0"/>
              <a:buChar char="•"/>
              <a:defRPr/>
            </a:pPr>
            <a:r>
              <a:rPr lang="en-US" dirty="0">
                <a:cs typeface="Arial" charset="0"/>
              </a:rPr>
              <a:t>CPI: </a:t>
            </a:r>
            <a:r>
              <a:rPr lang="en-US" dirty="0" smtClean="0">
                <a:cs typeface="Arial" charset="0"/>
              </a:rPr>
              <a:t>2.13%</a:t>
            </a:r>
            <a:endParaRPr lang="en-US" dirty="0">
              <a:cs typeface="Arial" charset="0"/>
            </a:endParaRPr>
          </a:p>
          <a:p>
            <a:pPr eaLnBrk="1" fontAlgn="auto" hangingPunct="1">
              <a:spcAft>
                <a:spcPts val="0"/>
              </a:spcAft>
              <a:buFont typeface="Arial" pitchFamily="34" charset="0"/>
              <a:buChar char="•"/>
              <a:defRPr/>
            </a:pPr>
            <a:r>
              <a:rPr lang="en-US" dirty="0">
                <a:cs typeface="Arial" charset="0"/>
              </a:rPr>
              <a:t>Total Additional Appropriation Allowed –</a:t>
            </a:r>
          </a:p>
          <a:p>
            <a:pPr lvl="1" eaLnBrk="1" fontAlgn="auto" hangingPunct="1">
              <a:spcAft>
                <a:spcPts val="0"/>
              </a:spcAft>
              <a:buFont typeface="Arial" pitchFamily="34" charset="0"/>
              <a:buChar char="–"/>
              <a:defRPr/>
            </a:pPr>
            <a:r>
              <a:rPr lang="en-US" sz="3200" dirty="0">
                <a:cs typeface="Arial" charset="0"/>
              </a:rPr>
              <a:t>City &amp; County:	$ </a:t>
            </a:r>
            <a:r>
              <a:rPr lang="en-US" sz="3200" dirty="0" smtClean="0">
                <a:cs typeface="Arial" charset="0"/>
              </a:rPr>
              <a:t>1,024,563</a:t>
            </a:r>
            <a:endParaRPr lang="en-US" sz="3200" dirty="0">
              <a:cs typeface="Arial" charset="0"/>
            </a:endParaRPr>
          </a:p>
          <a:p>
            <a:pPr lvl="1" eaLnBrk="1" fontAlgn="auto" hangingPunct="1">
              <a:spcAft>
                <a:spcPts val="0"/>
              </a:spcAft>
              <a:buFont typeface="Arial" pitchFamily="34" charset="0"/>
              <a:buChar char="–"/>
              <a:defRPr/>
            </a:pPr>
            <a:r>
              <a:rPr lang="en-US" sz="3200" dirty="0">
                <a:cs typeface="Arial" charset="0"/>
              </a:rPr>
              <a:t>Schools:		</a:t>
            </a:r>
            <a:r>
              <a:rPr lang="en-US" sz="3200" u="sng" dirty="0">
                <a:cs typeface="Arial" charset="0"/>
              </a:rPr>
              <a:t>$ </a:t>
            </a:r>
            <a:r>
              <a:rPr lang="en-US" sz="3200" u="sng" dirty="0" smtClean="0">
                <a:cs typeface="Arial" charset="0"/>
              </a:rPr>
              <a:t>1,280,496</a:t>
            </a:r>
            <a:endParaRPr lang="en-US" sz="3200" u="sng" dirty="0">
              <a:cs typeface="Arial" charset="0"/>
            </a:endParaRPr>
          </a:p>
          <a:p>
            <a:pPr lvl="4" eaLnBrk="1" fontAlgn="auto" hangingPunct="1">
              <a:spcAft>
                <a:spcPts val="0"/>
              </a:spcAft>
              <a:buFont typeface="Arial" pitchFamily="34" charset="0"/>
              <a:buChar char="»"/>
              <a:defRPr/>
            </a:pPr>
            <a:r>
              <a:rPr lang="en-US" sz="3200" dirty="0">
                <a:cs typeface="Arial" charset="0"/>
              </a:rPr>
              <a:t>Total:	</a:t>
            </a:r>
            <a:r>
              <a:rPr lang="en-US" sz="3200" dirty="0" smtClean="0">
                <a:cs typeface="Arial" charset="0"/>
              </a:rPr>
              <a:t>$ 2,305,059</a:t>
            </a:r>
            <a:endParaRPr lang="en-US" sz="3200" dirty="0">
              <a:cs typeface="Arial" charset="0"/>
            </a:endParaRPr>
          </a:p>
          <a:p>
            <a:pPr eaLnBrk="1" fontAlgn="auto" hangingPunct="1">
              <a:spcAft>
                <a:spcPts val="0"/>
              </a:spcAft>
              <a:buFont typeface="Arial" pitchFamily="34" charset="0"/>
              <a:buChar char="•"/>
              <a:defRPr/>
            </a:pPr>
            <a:r>
              <a:rPr lang="en-US" dirty="0">
                <a:cs typeface="Arial" charset="0"/>
              </a:rPr>
              <a:t>Proposed City Budget:	    </a:t>
            </a:r>
            <a:r>
              <a:rPr lang="en-US" dirty="0" smtClean="0">
                <a:cs typeface="Arial" charset="0"/>
              </a:rPr>
              <a:t>$ 0 at cap</a:t>
            </a:r>
          </a:p>
          <a:p>
            <a:pPr eaLnBrk="1" fontAlgn="auto" hangingPunct="1">
              <a:spcAft>
                <a:spcPts val="0"/>
              </a:spcAft>
              <a:buFont typeface="Arial" pitchFamily="34" charset="0"/>
              <a:buChar char="•"/>
              <a:defRPr/>
            </a:pPr>
            <a:r>
              <a:rPr lang="en-US" dirty="0" smtClean="0">
                <a:cs typeface="Arial" charset="0"/>
              </a:rPr>
              <a:t>Proposed </a:t>
            </a:r>
            <a:r>
              <a:rPr lang="en-US" dirty="0">
                <a:cs typeface="Arial" charset="0"/>
              </a:rPr>
              <a:t>School Budget:   $ 0 at cap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609600"/>
            <a:ext cx="7772400" cy="1524000"/>
          </a:xfrm>
        </p:spPr>
        <p:txBody>
          <a:bodyPr rtlCol="0">
            <a:normAutofit/>
          </a:bodyPr>
          <a:lstStyle/>
          <a:p>
            <a:pPr algn="ctr" eaLnBrk="1" fontAlgn="auto" hangingPunct="1">
              <a:spcAft>
                <a:spcPts val="0"/>
              </a:spcAft>
              <a:defRPr/>
            </a:pPr>
            <a:r>
              <a:rPr lang="en-US" b="1" dirty="0">
                <a:cs typeface="Arial" charset="0"/>
              </a:rPr>
              <a:t>Budget Philosophy &amp; FY2018 Proposed Budget</a:t>
            </a:r>
            <a:endParaRPr lang="en-US" b="1" dirty="0">
              <a:solidFill>
                <a:schemeClr val="tx2">
                  <a:lumMod val="75000"/>
                </a:schemeClr>
              </a:solidFill>
            </a:endParaRPr>
          </a:p>
        </p:txBody>
      </p:sp>
      <p:sp>
        <p:nvSpPr>
          <p:cNvPr id="22531" name="Rectangle 3"/>
          <p:cNvSpPr>
            <a:spLocks noGrp="1" noChangeArrowheads="1"/>
          </p:cNvSpPr>
          <p:nvPr>
            <p:ph idx="1"/>
          </p:nvPr>
        </p:nvSpPr>
        <p:spPr>
          <a:xfrm>
            <a:off x="685800" y="2362200"/>
            <a:ext cx="7772400" cy="4191000"/>
          </a:xfrm>
          <a:effectLst>
            <a:outerShdw blurRad="50800" dist="38100" dir="2700000" algn="tl" rotWithShape="0">
              <a:prstClr val="black">
                <a:alpha val="40000"/>
              </a:prstClr>
            </a:outerShdw>
          </a:effectLst>
        </p:spPr>
        <p:txBody>
          <a:bodyPr rtlCol="0">
            <a:normAutofit/>
          </a:bodyPr>
          <a:lstStyle/>
          <a:p>
            <a:pPr lvl="1" eaLnBrk="1" fontAlgn="auto" hangingPunct="1">
              <a:spcAft>
                <a:spcPts val="0"/>
              </a:spcAft>
              <a:buFont typeface="Arial" pitchFamily="34" charset="0"/>
              <a:buChar char="–"/>
              <a:defRPr/>
            </a:pPr>
            <a:r>
              <a:rPr lang="en-US" sz="3600" b="1" dirty="0">
                <a:cs typeface="Arial" charset="0"/>
              </a:rPr>
              <a:t>Cash Solvency – goals met</a:t>
            </a:r>
          </a:p>
          <a:p>
            <a:pPr lvl="1" eaLnBrk="1" fontAlgn="auto" hangingPunct="1">
              <a:spcAft>
                <a:spcPts val="0"/>
              </a:spcAft>
              <a:buFont typeface="Arial" pitchFamily="34" charset="0"/>
              <a:buChar char="–"/>
              <a:defRPr/>
            </a:pPr>
            <a:r>
              <a:rPr lang="en-US" sz="3600" b="1" dirty="0">
                <a:cs typeface="Arial" charset="0"/>
              </a:rPr>
              <a:t>Budget Solvency – goals met</a:t>
            </a:r>
          </a:p>
          <a:p>
            <a:pPr lvl="1" eaLnBrk="1" fontAlgn="auto" hangingPunct="1">
              <a:spcAft>
                <a:spcPts val="0"/>
              </a:spcAft>
              <a:buFont typeface="Arial" pitchFamily="34" charset="0"/>
              <a:buChar char="–"/>
              <a:defRPr/>
            </a:pPr>
            <a:r>
              <a:rPr lang="en-US" sz="3600" b="1" dirty="0">
                <a:cs typeface="Arial" charset="0"/>
              </a:rPr>
              <a:t>Long Range Solvency – non-school side goals met</a:t>
            </a:r>
          </a:p>
          <a:p>
            <a:pPr lvl="1" eaLnBrk="1" fontAlgn="auto" hangingPunct="1">
              <a:spcAft>
                <a:spcPts val="0"/>
              </a:spcAft>
              <a:buFont typeface="Arial" pitchFamily="34" charset="0"/>
              <a:buChar char="–"/>
              <a:defRPr/>
            </a:pPr>
            <a:r>
              <a:rPr lang="en-US" sz="3600" b="1" dirty="0">
                <a:cs typeface="Arial" charset="0"/>
              </a:rPr>
              <a:t>Services Delivery Solvency – non-school side goals met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609600"/>
            <a:ext cx="7772400" cy="609600"/>
          </a:xfrm>
        </p:spPr>
        <p:txBody>
          <a:bodyPr rtlCol="0">
            <a:normAutofit fontScale="90000"/>
          </a:bodyPr>
          <a:lstStyle/>
          <a:p>
            <a:pPr algn="ctr" eaLnBrk="1" fontAlgn="auto" hangingPunct="1">
              <a:spcAft>
                <a:spcPts val="0"/>
              </a:spcAft>
              <a:defRPr/>
            </a:pPr>
            <a:r>
              <a:rPr lang="en-US" b="1" dirty="0">
                <a:solidFill>
                  <a:schemeClr val="tx2">
                    <a:lumMod val="75000"/>
                  </a:schemeClr>
                </a:solidFill>
              </a:rPr>
              <a:t>Closing</a:t>
            </a:r>
          </a:p>
        </p:txBody>
      </p:sp>
      <p:sp>
        <p:nvSpPr>
          <p:cNvPr id="25603" name="Rectangle 3"/>
          <p:cNvSpPr>
            <a:spLocks noGrp="1" noChangeArrowheads="1"/>
          </p:cNvSpPr>
          <p:nvPr>
            <p:ph idx="1"/>
          </p:nvPr>
        </p:nvSpPr>
        <p:spPr>
          <a:xfrm>
            <a:off x="304800" y="1295400"/>
            <a:ext cx="8534400" cy="5181600"/>
          </a:xfrm>
        </p:spPr>
        <p:txBody>
          <a:bodyPr rtlCol="0">
            <a:normAutofit lnSpcReduction="10000"/>
          </a:bodyPr>
          <a:lstStyle/>
          <a:p>
            <a:pPr eaLnBrk="1" fontAlgn="auto" hangingPunct="1">
              <a:spcAft>
                <a:spcPts val="0"/>
              </a:spcAft>
              <a:buFont typeface="Arial" pitchFamily="34" charset="0"/>
              <a:buChar char="•"/>
              <a:defRPr/>
            </a:pPr>
            <a:r>
              <a:rPr lang="en-US" sz="2800" dirty="0"/>
              <a:t>City of Rochester has maintained its </a:t>
            </a:r>
            <a:r>
              <a:rPr lang="en-US" sz="2800" b="1" dirty="0"/>
              <a:t>sound fiscal health without a loss of services and without significant increases in property taxes</a:t>
            </a:r>
            <a:r>
              <a:rPr lang="en-US" sz="2800" dirty="0"/>
              <a:t>. The proposed </a:t>
            </a:r>
            <a:r>
              <a:rPr lang="en-US" sz="2800" b="1" dirty="0" smtClean="0"/>
              <a:t>FY2019 </a:t>
            </a:r>
            <a:r>
              <a:rPr lang="en-US" sz="2800" b="1" dirty="0"/>
              <a:t>budget </a:t>
            </a:r>
            <a:r>
              <a:rPr lang="en-US" sz="2800" dirty="0"/>
              <a:t>contained herein continues to </a:t>
            </a:r>
            <a:r>
              <a:rPr lang="en-US" sz="2800" b="1" dirty="0"/>
              <a:t>support these trends.</a:t>
            </a:r>
          </a:p>
          <a:p>
            <a:pPr eaLnBrk="1" fontAlgn="auto" hangingPunct="1">
              <a:spcAft>
                <a:spcPts val="0"/>
              </a:spcAft>
              <a:buFont typeface="Arial" pitchFamily="34" charset="0"/>
              <a:buChar char="•"/>
              <a:defRPr/>
            </a:pPr>
            <a:r>
              <a:rPr lang="en-US" sz="2800" dirty="0"/>
              <a:t>This proposed budget would not have been possible without the work of many key members of staff.  Special thanks to Deputy City Manager Blaine Cox, Deputy Finance Director Roland Connors, Senior Accountant  Mark Sullivan, Accountants Samantha Kelley and Ann Arsenault, HR Manager Diane Hoyt and Account Clerk Angie Gray.</a:t>
            </a:r>
          </a:p>
          <a:p>
            <a:pPr eaLnBrk="1" fontAlgn="auto" hangingPunct="1">
              <a:spcAft>
                <a:spcPts val="0"/>
              </a:spcAft>
              <a:buFont typeface="Arial" pitchFamily="34" charset="0"/>
              <a:buChar char="•"/>
              <a:defRPr/>
            </a:pP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eaLnBrk="1" hangingPunct="1"/>
            <a:r>
              <a:rPr lang="en-US" b="1" dirty="0"/>
              <a:t>Looking ahead …</a:t>
            </a:r>
          </a:p>
        </p:txBody>
      </p:sp>
      <p:sp>
        <p:nvSpPr>
          <p:cNvPr id="3" name="Content Placeholder 2"/>
          <p:cNvSpPr>
            <a:spLocks noGrp="1"/>
          </p:cNvSpPr>
          <p:nvPr>
            <p:ph idx="1"/>
          </p:nvPr>
        </p:nvSpPr>
        <p:spPr>
          <a:xfrm>
            <a:off x="685800" y="1554162"/>
            <a:ext cx="7772400" cy="4525963"/>
          </a:xfrm>
        </p:spPr>
        <p:txBody>
          <a:bodyPr rtlCol="0">
            <a:normAutofit/>
          </a:bodyPr>
          <a:lstStyle/>
          <a:p>
            <a:pPr marL="0" indent="0" eaLnBrk="1" fontAlgn="auto" hangingPunct="1">
              <a:spcAft>
                <a:spcPts val="0"/>
              </a:spcAft>
              <a:buFontTx/>
              <a:buNone/>
              <a:defRPr/>
            </a:pPr>
            <a:r>
              <a:rPr lang="en-US" dirty="0"/>
              <a:t>I look forward to working with you, staff and the citizens of Rochester for another year of change, challenge and opportunity and on behalf of all City departments; we look forward to working with the City Council to review the </a:t>
            </a:r>
            <a:r>
              <a:rPr lang="en-US" dirty="0" smtClean="0"/>
              <a:t>FY2019 </a:t>
            </a:r>
            <a:r>
              <a:rPr lang="en-US" dirty="0"/>
              <a:t>budget.</a:t>
            </a:r>
          </a:p>
          <a:p>
            <a:pPr eaLnBrk="1" fontAlgn="auto" hangingPunct="1">
              <a:spcAft>
                <a:spcPts val="0"/>
              </a:spcAft>
              <a:buFont typeface="Arial" pitchFamily="34" charset="0"/>
              <a:buChar char="•"/>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152400"/>
            <a:ext cx="7772400" cy="914400"/>
          </a:xfrm>
        </p:spPr>
        <p:txBody>
          <a:bodyPr rtlCol="0">
            <a:normAutofit/>
          </a:bodyPr>
          <a:lstStyle/>
          <a:p>
            <a:pPr algn="ctr" eaLnBrk="1" fontAlgn="auto" hangingPunct="1">
              <a:spcAft>
                <a:spcPts val="0"/>
              </a:spcAft>
              <a:defRPr/>
            </a:pPr>
            <a:r>
              <a:rPr lang="en-US" b="1" dirty="0">
                <a:solidFill>
                  <a:schemeClr val="tx2">
                    <a:lumMod val="75000"/>
                  </a:schemeClr>
                </a:solidFill>
              </a:rPr>
              <a:t>Summary of </a:t>
            </a:r>
            <a:r>
              <a:rPr lang="en-US" b="1" dirty="0" smtClean="0">
                <a:solidFill>
                  <a:schemeClr val="tx2">
                    <a:lumMod val="75000"/>
                  </a:schemeClr>
                </a:solidFill>
              </a:rPr>
              <a:t>GENERAL Funds</a:t>
            </a:r>
            <a:endParaRPr lang="en-US" b="1" dirty="0">
              <a:solidFill>
                <a:schemeClr val="tx2">
                  <a:lumMod val="75000"/>
                </a:schemeClr>
              </a:solidFill>
            </a:endParaRPr>
          </a:p>
        </p:txBody>
      </p:sp>
      <p:graphicFrame>
        <p:nvGraphicFramePr>
          <p:cNvPr id="2066" name="Object 18"/>
          <p:cNvGraphicFramePr>
            <a:graphicFrameLocks noChangeAspect="1"/>
          </p:cNvGraphicFramePr>
          <p:nvPr/>
        </p:nvGraphicFramePr>
        <p:xfrm>
          <a:off x="304800" y="1447800"/>
          <a:ext cx="8458200" cy="4267200"/>
        </p:xfrm>
        <a:graphic>
          <a:graphicData uri="http://schemas.openxmlformats.org/presentationml/2006/ole">
            <p:oleObj spid="_x0000_s2066" name="Worksheet" r:id="rId4" imgW="6126480" imgH="2011680" progId="Excel.Sheet.8">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1295400"/>
          </a:xfrm>
        </p:spPr>
        <p:txBody>
          <a:bodyPr rtlCol="0">
            <a:normAutofit/>
          </a:bodyPr>
          <a:lstStyle/>
          <a:p>
            <a:pPr algn="ctr" eaLnBrk="1" fontAlgn="auto" hangingPunct="1">
              <a:spcAft>
                <a:spcPts val="0"/>
              </a:spcAft>
              <a:defRPr/>
            </a:pPr>
            <a:r>
              <a:rPr lang="en-US" b="1" dirty="0">
                <a:solidFill>
                  <a:schemeClr val="tx2">
                    <a:lumMod val="75000"/>
                  </a:schemeClr>
                </a:solidFill>
              </a:rPr>
              <a:t>Summary of Enterprise &amp; Special Revenue Funds</a:t>
            </a:r>
          </a:p>
        </p:txBody>
      </p:sp>
      <p:graphicFrame>
        <p:nvGraphicFramePr>
          <p:cNvPr id="3095" name="Object 23"/>
          <p:cNvGraphicFramePr>
            <a:graphicFrameLocks noChangeAspect="1"/>
          </p:cNvGraphicFramePr>
          <p:nvPr/>
        </p:nvGraphicFramePr>
        <p:xfrm>
          <a:off x="685800" y="1676400"/>
          <a:ext cx="8153400" cy="4343399"/>
        </p:xfrm>
        <a:graphic>
          <a:graphicData uri="http://schemas.openxmlformats.org/presentationml/2006/ole">
            <p:oleObj spid="_x0000_s3095" name="Worksheet" r:id="rId4" imgW="6126480" imgH="1859208" progId="Excel.Sheet.8">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algn="ctr" eaLnBrk="1" hangingPunct="1"/>
            <a:r>
              <a:rPr lang="en-US" b="1" dirty="0"/>
              <a:t>Summary: All Funds</a:t>
            </a:r>
          </a:p>
        </p:txBody>
      </p:sp>
      <p:graphicFrame>
        <p:nvGraphicFramePr>
          <p:cNvPr id="4115" name="Object 19"/>
          <p:cNvGraphicFramePr>
            <a:graphicFrameLocks noChangeAspect="1"/>
          </p:cNvGraphicFramePr>
          <p:nvPr/>
        </p:nvGraphicFramePr>
        <p:xfrm>
          <a:off x="533400" y="1752600"/>
          <a:ext cx="8077200" cy="3962400"/>
        </p:xfrm>
        <a:graphic>
          <a:graphicData uri="http://schemas.openxmlformats.org/presentationml/2006/ole">
            <p:oleObj spid="_x0000_s4115" name="Worksheet" r:id="rId4" imgW="6126480" imgH="1066872" progId="Excel.Sheet.8">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685800" y="228600"/>
            <a:ext cx="7772400" cy="838200"/>
          </a:xfrm>
        </p:spPr>
        <p:txBody>
          <a:bodyPr rtlCol="0">
            <a:normAutofit/>
          </a:bodyPr>
          <a:lstStyle/>
          <a:p>
            <a:pPr algn="ctr" eaLnBrk="1" fontAlgn="auto" hangingPunct="1">
              <a:spcAft>
                <a:spcPts val="0"/>
              </a:spcAft>
              <a:defRPr/>
            </a:pPr>
            <a:r>
              <a:rPr lang="en-US" b="1" dirty="0">
                <a:solidFill>
                  <a:schemeClr val="tx2">
                    <a:lumMod val="75000"/>
                  </a:schemeClr>
                </a:solidFill>
              </a:rPr>
              <a:t>City Operations</a:t>
            </a:r>
          </a:p>
        </p:txBody>
      </p:sp>
      <p:graphicFrame>
        <p:nvGraphicFramePr>
          <p:cNvPr id="5139" name="Object 19"/>
          <p:cNvGraphicFramePr>
            <a:graphicFrameLocks noChangeAspect="1"/>
          </p:cNvGraphicFramePr>
          <p:nvPr/>
        </p:nvGraphicFramePr>
        <p:xfrm>
          <a:off x="609600" y="1371600"/>
          <a:ext cx="8153400" cy="4648199"/>
        </p:xfrm>
        <a:graphic>
          <a:graphicData uri="http://schemas.openxmlformats.org/presentationml/2006/ole">
            <p:oleObj spid="_x0000_s5139" name="Worksheet" r:id="rId4" imgW="6164526" imgH="3192852" progId="Excel.Sheet.8">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pPr algn="ctr" eaLnBrk="1" hangingPunct="1"/>
            <a:r>
              <a:rPr lang="en-US" dirty="0"/>
              <a:t>County Tax &amp; Debt Service</a:t>
            </a:r>
          </a:p>
        </p:txBody>
      </p:sp>
      <p:graphicFrame>
        <p:nvGraphicFramePr>
          <p:cNvPr id="6159" name="Object 15"/>
          <p:cNvGraphicFramePr>
            <a:graphicFrameLocks noChangeAspect="1"/>
          </p:cNvGraphicFramePr>
          <p:nvPr/>
        </p:nvGraphicFramePr>
        <p:xfrm>
          <a:off x="914400" y="1828800"/>
          <a:ext cx="7543800" cy="3657600"/>
        </p:xfrm>
        <a:graphic>
          <a:graphicData uri="http://schemas.openxmlformats.org/presentationml/2006/ole">
            <p:oleObj spid="_x0000_s6159" name="Worksheet" r:id="rId4" imgW="6164526" imgH="1684092" progId="Excel.Sheet.8">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lstStyle/>
          <a:p>
            <a:pPr algn="ctr" eaLnBrk="1" hangingPunct="1"/>
            <a:r>
              <a:rPr lang="en-US" dirty="0"/>
              <a:t>Capital Improvements</a:t>
            </a:r>
          </a:p>
        </p:txBody>
      </p:sp>
      <p:graphicFrame>
        <p:nvGraphicFramePr>
          <p:cNvPr id="7187" name="Object 19"/>
          <p:cNvGraphicFramePr>
            <a:graphicFrameLocks noChangeAspect="1"/>
          </p:cNvGraphicFramePr>
          <p:nvPr/>
        </p:nvGraphicFramePr>
        <p:xfrm>
          <a:off x="381000" y="1676400"/>
          <a:ext cx="8305800" cy="3886199"/>
        </p:xfrm>
        <a:graphic>
          <a:graphicData uri="http://schemas.openxmlformats.org/presentationml/2006/ole">
            <p:oleObj spid="_x0000_s7187" name="Worksheet" r:id="rId4" imgW="6126480" imgH="1706952" progId="Excel.Sheet.8">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hangingPunct="1"/>
            <a:r>
              <a:rPr lang="en-US" b="1" dirty="0"/>
              <a:t>School Budget</a:t>
            </a:r>
          </a:p>
        </p:txBody>
      </p:sp>
      <p:sp>
        <p:nvSpPr>
          <p:cNvPr id="11267" name="Content Placeholder 2"/>
          <p:cNvSpPr>
            <a:spLocks noGrp="1"/>
          </p:cNvSpPr>
          <p:nvPr>
            <p:ph idx="1"/>
          </p:nvPr>
        </p:nvSpPr>
        <p:spPr>
          <a:xfrm>
            <a:off x="609600" y="1554162"/>
            <a:ext cx="8077200" cy="4525963"/>
          </a:xfrm>
        </p:spPr>
        <p:txBody>
          <a:bodyPr/>
          <a:lstStyle/>
          <a:p>
            <a:pPr eaLnBrk="1" hangingPunct="1"/>
            <a:r>
              <a:rPr lang="en-US" dirty="0"/>
              <a:t>Superintendent Hopkins has submitted his budget recommendation to my office for </a:t>
            </a:r>
            <a:r>
              <a:rPr lang="en-US" dirty="0" smtClean="0"/>
              <a:t>FY19 </a:t>
            </a:r>
            <a:r>
              <a:rPr lang="en-US" dirty="0"/>
              <a:t>as adopted by the School Board</a:t>
            </a:r>
          </a:p>
          <a:p>
            <a:pPr eaLnBrk="1" hangingPunct="1"/>
            <a:r>
              <a:rPr lang="en-US" dirty="0"/>
              <a:t>incorporated in my </a:t>
            </a:r>
            <a:r>
              <a:rPr lang="en-US" dirty="0" smtClean="0"/>
              <a:t>FY19 </a:t>
            </a:r>
            <a:r>
              <a:rPr lang="en-US" dirty="0"/>
              <a:t>proposed budget with alteration as per General Ordinances Chapter 11.23(o)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School budget continued</a:t>
            </a:r>
          </a:p>
        </p:txBody>
      </p:sp>
      <p:sp>
        <p:nvSpPr>
          <p:cNvPr id="3" name="Content Placeholder 2"/>
          <p:cNvSpPr>
            <a:spLocks noGrp="1"/>
          </p:cNvSpPr>
          <p:nvPr>
            <p:ph idx="1"/>
          </p:nvPr>
        </p:nvSpPr>
        <p:spPr/>
        <p:txBody>
          <a:bodyPr/>
          <a:lstStyle/>
          <a:p>
            <a:r>
              <a:rPr lang="en-US" dirty="0"/>
              <a:t>To meet the tax cap requirement, the school budget, as submitted, has been reduced by </a:t>
            </a:r>
            <a:r>
              <a:rPr lang="en-US" dirty="0" smtClean="0"/>
              <a:t>$3,156,345</a:t>
            </a:r>
            <a:endParaRPr lang="en-US" dirty="0"/>
          </a:p>
          <a:p>
            <a:r>
              <a:rPr lang="en-US" dirty="0"/>
              <a:t>To bring the school budget into balance, the school budget as proposed by the School Board needs to be reduced by </a:t>
            </a:r>
            <a:r>
              <a:rPr lang="en-US" dirty="0" smtClean="0"/>
              <a:t>$3.156 </a:t>
            </a:r>
            <a:r>
              <a:rPr lang="en-US" dirty="0"/>
              <a:t>million, receive </a:t>
            </a:r>
            <a:r>
              <a:rPr lang="en-US" dirty="0" smtClean="0"/>
              <a:t>$3.156 </a:t>
            </a:r>
            <a:r>
              <a:rPr lang="en-US" dirty="0"/>
              <a:t>million in additional </a:t>
            </a:r>
            <a:r>
              <a:rPr lang="en-US" dirty="0" smtClean="0"/>
              <a:t>revenues, </a:t>
            </a:r>
            <a:r>
              <a:rPr lang="en-US" dirty="0"/>
              <a:t>or any combination thereof.</a:t>
            </a:r>
          </a:p>
        </p:txBody>
      </p:sp>
    </p:spTree>
    <p:extLst>
      <p:ext uri="{BB962C8B-B14F-4D97-AF65-F5344CB8AC3E}">
        <p14:creationId xmlns:p14="http://schemas.microsoft.com/office/powerpoint/2010/main" xmlns="" val="41212862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8378</TotalTime>
  <Words>337</Words>
  <Application>Microsoft Office PowerPoint</Application>
  <PresentationFormat>On-screen Show (4:3)</PresentationFormat>
  <Paragraphs>47</Paragraphs>
  <Slides>13</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16" baseType="lpstr">
      <vt:lpstr>Trek</vt:lpstr>
      <vt:lpstr>Document</vt:lpstr>
      <vt:lpstr>Worksheet</vt:lpstr>
      <vt:lpstr>City of Rochester</vt:lpstr>
      <vt:lpstr>Summary of GENERAL Funds</vt:lpstr>
      <vt:lpstr>Summary of Enterprise &amp; Special Revenue Funds</vt:lpstr>
      <vt:lpstr>Summary: All Funds</vt:lpstr>
      <vt:lpstr>City Operations</vt:lpstr>
      <vt:lpstr>County Tax &amp; Debt Service</vt:lpstr>
      <vt:lpstr>Capital Improvements</vt:lpstr>
      <vt:lpstr>School Budget</vt:lpstr>
      <vt:lpstr>School budget continued</vt:lpstr>
      <vt:lpstr>Tax Cap Calculation</vt:lpstr>
      <vt:lpstr>Budget Philosophy &amp; FY2018 Proposed Budget</vt:lpstr>
      <vt:lpstr>Closing</vt:lpstr>
      <vt:lpstr>Looking ahead …</vt:lpstr>
    </vt:vector>
  </TitlesOfParts>
  <Company>University of New Hampshire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and Sewer Enterprise Fund Rate Recommendations</dc:title>
  <dc:creator>Scott A. Valcourt</dc:creator>
  <cp:lastModifiedBy>samantha.rodgerson</cp:lastModifiedBy>
  <cp:revision>219</cp:revision>
  <cp:lastPrinted>2017-04-18T21:01:11Z</cp:lastPrinted>
  <dcterms:created xsi:type="dcterms:W3CDTF">2003-09-03T01:10:01Z</dcterms:created>
  <dcterms:modified xsi:type="dcterms:W3CDTF">2018-04-19T18:43:19Z</dcterms:modified>
</cp:coreProperties>
</file>