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4" r:id="rId3"/>
    <p:sldId id="258" r:id="rId4"/>
    <p:sldId id="259" r:id="rId5"/>
    <p:sldId id="264" r:id="rId6"/>
    <p:sldId id="265" r:id="rId7"/>
    <p:sldId id="273" r:id="rId8"/>
    <p:sldId id="272" r:id="rId9"/>
    <p:sldId id="271" r:id="rId10"/>
    <p:sldId id="267" r:id="rId11"/>
    <p:sldId id="268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14B"/>
    <a:srgbClr val="CB2A62"/>
    <a:srgbClr val="747C82"/>
    <a:srgbClr val="F17C48"/>
    <a:srgbClr val="1CB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6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061FA8-0252-4B77-AFFF-B814630296EE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328EF5-271A-4BC8-A207-4D0C4DB8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81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55C776-FA6D-4CD3-8511-CF23143871C6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AAAA3D-457B-4460-8326-10577437B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6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F839-509D-42F1-BB27-E2D45E4C92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59E2-4D9E-40F7-BB71-9F70AC3CE6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42267"/>
            <a:ext cx="9144000" cy="92351"/>
          </a:xfrm>
          <a:prstGeom prst="rect">
            <a:avLst/>
          </a:prstGeom>
          <a:solidFill>
            <a:srgbClr val="65B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036732"/>
            <a:ext cx="9144000" cy="821267"/>
          </a:xfrm>
          <a:prstGeom prst="rect">
            <a:avLst/>
          </a:prstGeom>
          <a:solidFill>
            <a:srgbClr val="1CB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21129"/>
            <a:ext cx="9144000" cy="92351"/>
          </a:xfrm>
          <a:prstGeom prst="rect">
            <a:avLst/>
          </a:prstGeom>
          <a:solidFill>
            <a:srgbClr val="F17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821267"/>
          </a:xfrm>
          <a:prstGeom prst="rect">
            <a:avLst/>
          </a:prstGeom>
          <a:solidFill>
            <a:srgbClr val="CB2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4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F839-509D-42F1-BB27-E2D45E4C92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59E2-4D9E-40F7-BB71-9F70AC3C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3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F839-509D-42F1-BB27-E2D45E4C92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59E2-4D9E-40F7-BB71-9F70AC3C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4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F839-509D-42F1-BB27-E2D45E4C92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59E2-4D9E-40F7-BB71-9F70AC3C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4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F839-509D-42F1-BB27-E2D45E4C92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59E2-4D9E-40F7-BB71-9F70AC3C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5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F839-509D-42F1-BB27-E2D45E4C92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59E2-4D9E-40F7-BB71-9F70AC3C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F839-509D-42F1-BB27-E2D45E4C92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59E2-4D9E-40F7-BB71-9F70AC3C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3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F839-509D-42F1-BB27-E2D45E4C92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59E2-4D9E-40F7-BB71-9F70AC3CE65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036732"/>
            <a:ext cx="9144000" cy="821267"/>
          </a:xfrm>
          <a:prstGeom prst="rect">
            <a:avLst/>
          </a:prstGeom>
          <a:solidFill>
            <a:srgbClr val="CB2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42267"/>
            <a:ext cx="9144000" cy="92351"/>
          </a:xfrm>
          <a:prstGeom prst="rect">
            <a:avLst/>
          </a:prstGeom>
          <a:solidFill>
            <a:srgbClr val="F17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75" y="6195356"/>
            <a:ext cx="939750" cy="504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664" y="6034618"/>
            <a:ext cx="935336" cy="78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0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F839-509D-42F1-BB27-E2D45E4C92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59E2-4D9E-40F7-BB71-9F70AC3C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4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F839-509D-42F1-BB27-E2D45E4C92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59E2-4D9E-40F7-BB71-9F70AC3C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9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F839-509D-42F1-BB27-E2D45E4C92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59E2-4D9E-40F7-BB71-9F70AC3C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4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7F839-509D-42F1-BB27-E2D45E4C92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59E2-4D9E-40F7-BB71-9F70AC3C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61" y="928624"/>
            <a:ext cx="5750026" cy="35122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93914" y="4724400"/>
            <a:ext cx="848269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New Hampshire’s Newest Lottery Game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2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Advertising/Point-of-Sale Examples </a:t>
            </a:r>
            <a:r>
              <a:rPr lang="en-US" sz="3600" b="1" dirty="0" smtClean="0">
                <a:solidFill>
                  <a:schemeClr val="bg1"/>
                </a:solidFill>
              </a:rPr>
              <a:t>(</a:t>
            </a:r>
            <a:r>
              <a:rPr lang="en-US" sz="3600" b="1" i="1" dirty="0" smtClean="0">
                <a:solidFill>
                  <a:schemeClr val="bg1"/>
                </a:solidFill>
              </a:rPr>
              <a:t>Provided </a:t>
            </a:r>
            <a:r>
              <a:rPr lang="en-US" sz="3600" b="1" i="1" dirty="0">
                <a:solidFill>
                  <a:schemeClr val="bg1"/>
                </a:solidFill>
              </a:rPr>
              <a:t>F</a:t>
            </a:r>
            <a:r>
              <a:rPr lang="en-US" sz="3600" b="1" i="1" dirty="0" smtClean="0">
                <a:solidFill>
                  <a:schemeClr val="bg1"/>
                </a:solidFill>
              </a:rPr>
              <a:t>ree of Charge</a:t>
            </a:r>
            <a:r>
              <a:rPr lang="en-US" sz="3600" b="1" dirty="0" smtClean="0">
                <a:solidFill>
                  <a:schemeClr val="bg1"/>
                </a:solidFill>
              </a:rPr>
              <a:t>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690689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B2A62"/>
              </a:buClr>
            </a:pPr>
            <a:endParaRPr lang="en-US" dirty="0" smtClean="0">
              <a:solidFill>
                <a:srgbClr val="747C8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TV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Radio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Online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Posters</a:t>
            </a:r>
          </a:p>
          <a:p>
            <a:pPr marL="0" indent="0">
              <a:buClr>
                <a:srgbClr val="C00000"/>
              </a:buClr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Buttons and aprons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Play slip caddies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Signage</a:t>
            </a:r>
          </a:p>
          <a:p>
            <a:pPr>
              <a:buClr>
                <a:srgbClr val="65B14B"/>
              </a:buClr>
            </a:pPr>
            <a:endParaRPr lang="en-US" dirty="0" smtClean="0">
              <a:solidFill>
                <a:srgbClr val="747C82"/>
              </a:solidFill>
            </a:endParaRPr>
          </a:p>
          <a:p>
            <a:pPr>
              <a:buClr>
                <a:srgbClr val="65B14B"/>
              </a:buClr>
            </a:pPr>
            <a:endParaRPr lang="en-US" dirty="0">
              <a:solidFill>
                <a:srgbClr val="747C8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446" y="4342472"/>
            <a:ext cx="1616869" cy="15801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02" y="4263891"/>
            <a:ext cx="1872533" cy="17373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210" y="4401051"/>
            <a:ext cx="1530417" cy="1463040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602" y="4450819"/>
            <a:ext cx="1626870" cy="13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656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61" y="928624"/>
            <a:ext cx="5750026" cy="3512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533" y="47244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Thank You!</a:t>
            </a: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868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is KENO 603?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9" y="1600200"/>
            <a:ext cx="8482691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KENO 603 is rapid draw numbers game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 winning numbers drawn by Random Number Generator (RNG), every 5 minutes from 11 AM to 11 PM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Currently approved to be sold in “pouring establishments” in NH, if passed by local municipality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How to Play KENO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143000"/>
            <a:ext cx="7886700" cy="5339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Minimum play = $1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Select up to </a:t>
            </a:r>
            <a:r>
              <a:rPr lang="en-US" b="1" dirty="0" smtClean="0">
                <a:solidFill>
                  <a:schemeClr val="bg1"/>
                </a:solidFill>
              </a:rPr>
              <a:t>12 spots </a:t>
            </a:r>
            <a:r>
              <a:rPr lang="en-US" dirty="0" smtClean="0">
                <a:solidFill>
                  <a:schemeClr val="bg1"/>
                </a:solidFill>
              </a:rPr>
              <a:t>(numbers) </a:t>
            </a:r>
            <a:r>
              <a:rPr lang="en-US" b="1" dirty="0" smtClean="0">
                <a:solidFill>
                  <a:schemeClr val="bg1"/>
                </a:solidFill>
              </a:rPr>
              <a:t>from a field of 80 </a:t>
            </a:r>
            <a:r>
              <a:rPr lang="en-US" dirty="0" smtClean="0">
                <a:solidFill>
                  <a:schemeClr val="bg1"/>
                </a:solidFill>
              </a:rPr>
              <a:t>on a play slip, or use Easy Pick to have the Lottery terminal select your numbers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20 winning numbers randomly chosen </a:t>
            </a:r>
            <a:r>
              <a:rPr lang="en-US" dirty="0" smtClean="0">
                <a:solidFill>
                  <a:schemeClr val="bg1"/>
                </a:solidFill>
              </a:rPr>
              <a:t>for each drawing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Winning </a:t>
            </a:r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umbers are displayed on the monitor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Players win based on how many of the winning numbers they match to the ones </a:t>
            </a:r>
            <a:r>
              <a:rPr lang="en-US" dirty="0">
                <a:solidFill>
                  <a:schemeClr val="bg1"/>
                </a:solidFill>
              </a:rPr>
              <a:t>randomly </a:t>
            </a:r>
            <a:r>
              <a:rPr lang="en-US" dirty="0" smtClean="0">
                <a:solidFill>
                  <a:schemeClr val="bg1"/>
                </a:solidFill>
              </a:rPr>
              <a:t>chosen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Drawings </a:t>
            </a:r>
            <a:r>
              <a:rPr lang="en-US" dirty="0">
                <a:solidFill>
                  <a:schemeClr val="bg1"/>
                </a:solidFill>
              </a:rPr>
              <a:t>held 7 days/week, every 5 minutes from 11 am – 11 pm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537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1307" y="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KENO PLUS Option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9471" y="1387929"/>
            <a:ext cx="7886700" cy="4733734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</a:rPr>
              <a:t>KENO </a:t>
            </a:r>
            <a:r>
              <a:rPr lang="en-US" sz="2800" b="1" dirty="0" smtClean="0">
                <a:solidFill>
                  <a:schemeClr val="bg1"/>
                </a:solidFill>
              </a:rPr>
              <a:t>PLUS </a:t>
            </a:r>
            <a:r>
              <a:rPr lang="en-US" sz="2800" dirty="0">
                <a:solidFill>
                  <a:schemeClr val="bg1"/>
                </a:solidFill>
              </a:rPr>
              <a:t>gives you a chance to increase your </a:t>
            </a:r>
            <a:r>
              <a:rPr lang="en-US" sz="2800" dirty="0" smtClean="0">
                <a:solidFill>
                  <a:schemeClr val="bg1"/>
                </a:solidFill>
              </a:rPr>
              <a:t>KENO 603 </a:t>
            </a:r>
            <a:r>
              <a:rPr lang="en-US" sz="2800" dirty="0">
                <a:solidFill>
                  <a:schemeClr val="bg1"/>
                </a:solidFill>
              </a:rPr>
              <a:t>winnings by 3, 4, 5 or 10 times. 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To </a:t>
            </a:r>
            <a:r>
              <a:rPr lang="en-US" sz="2800" dirty="0">
                <a:solidFill>
                  <a:schemeClr val="bg1"/>
                </a:solidFill>
              </a:rPr>
              <a:t>play KENO </a:t>
            </a:r>
            <a:r>
              <a:rPr lang="en-US" sz="2800" dirty="0" smtClean="0">
                <a:solidFill>
                  <a:schemeClr val="bg1"/>
                </a:solidFill>
              </a:rPr>
              <a:t>PLUS</a:t>
            </a:r>
            <a:r>
              <a:rPr lang="en-US" sz="2800" dirty="0">
                <a:solidFill>
                  <a:schemeClr val="bg1"/>
                </a:solidFill>
              </a:rPr>
              <a:t>, mark the “KENO </a:t>
            </a:r>
            <a:r>
              <a:rPr lang="en-US" sz="2800" dirty="0" smtClean="0">
                <a:solidFill>
                  <a:schemeClr val="bg1"/>
                </a:solidFill>
              </a:rPr>
              <a:t>PLUS</a:t>
            </a:r>
            <a:r>
              <a:rPr lang="en-US" sz="2800" dirty="0">
                <a:solidFill>
                  <a:schemeClr val="bg1"/>
                </a:solidFill>
              </a:rPr>
              <a:t>” box on your play slip. </a:t>
            </a:r>
            <a:r>
              <a:rPr lang="en-US" sz="2800" b="1" dirty="0">
                <a:solidFill>
                  <a:schemeClr val="bg1"/>
                </a:solidFill>
              </a:rPr>
              <a:t>The cost of your wager will double. </a:t>
            </a:r>
            <a:r>
              <a:rPr lang="en-US" sz="2800" dirty="0">
                <a:solidFill>
                  <a:schemeClr val="bg1"/>
                </a:solidFill>
              </a:rPr>
              <a:t>KENO </a:t>
            </a:r>
            <a:r>
              <a:rPr lang="en-US" sz="2800" dirty="0" smtClean="0">
                <a:solidFill>
                  <a:schemeClr val="bg1"/>
                </a:solidFill>
              </a:rPr>
              <a:t>PLUS </a:t>
            </a:r>
            <a:r>
              <a:rPr lang="en-US" sz="2800" dirty="0">
                <a:solidFill>
                  <a:schemeClr val="bg1"/>
                </a:solidFill>
              </a:rPr>
              <a:t>cannot be played separately. 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If </a:t>
            </a:r>
            <a:r>
              <a:rPr lang="en-US" sz="2800" dirty="0">
                <a:solidFill>
                  <a:schemeClr val="bg1"/>
                </a:solidFill>
              </a:rPr>
              <a:t>you purchase the additional KENO </a:t>
            </a:r>
            <a:r>
              <a:rPr lang="en-US" sz="2800" dirty="0" smtClean="0">
                <a:solidFill>
                  <a:schemeClr val="bg1"/>
                </a:solidFill>
              </a:rPr>
              <a:t>PLUS </a:t>
            </a:r>
            <a:r>
              <a:rPr lang="en-US" sz="2800" dirty="0">
                <a:solidFill>
                  <a:schemeClr val="bg1"/>
                </a:solidFill>
              </a:rPr>
              <a:t>for a drawing and win, </a:t>
            </a:r>
            <a:r>
              <a:rPr lang="en-US" sz="2800" dirty="0" smtClean="0">
                <a:solidFill>
                  <a:schemeClr val="bg1"/>
                </a:solidFill>
              </a:rPr>
              <a:t>multiply </a:t>
            </a:r>
            <a:r>
              <a:rPr lang="en-US" sz="2800" dirty="0">
                <a:solidFill>
                  <a:schemeClr val="bg1"/>
                </a:solidFill>
              </a:rPr>
              <a:t>your winnings if a multiplier number (3, 4, 5 or 10) is drawn.  </a:t>
            </a:r>
            <a:r>
              <a:rPr lang="en-US" sz="2800" b="1" dirty="0">
                <a:solidFill>
                  <a:schemeClr val="bg1"/>
                </a:solidFill>
              </a:rPr>
              <a:t>KENO 603 PLUS not available for the 10, 11, or 12 Spot Games. 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249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2399" y="-203896"/>
            <a:ext cx="605583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Using the Playslip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8882" y="1807087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B2A62"/>
              </a:buClr>
            </a:pPr>
            <a:endParaRPr lang="en-US" dirty="0" smtClean="0">
              <a:solidFill>
                <a:srgbClr val="747C8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715" y="1517522"/>
            <a:ext cx="2344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Add</a:t>
            </a:r>
            <a:r>
              <a:rPr lang="en-US" sz="1600" b="1" dirty="0" smtClean="0">
                <a:solidFill>
                  <a:srgbClr val="CB2A62"/>
                </a:solidFill>
              </a:rPr>
              <a:t> </a:t>
            </a:r>
            <a:r>
              <a:rPr lang="en-US" sz="1600" b="1" dirty="0" smtClean="0">
                <a:ln>
                  <a:solidFill>
                    <a:srgbClr val="65B14B"/>
                  </a:solidFill>
                </a:ln>
                <a:solidFill>
                  <a:srgbClr val="CB2A62"/>
                </a:solidFill>
              </a:rPr>
              <a:t>KENO PLUS</a:t>
            </a:r>
            <a:r>
              <a:rPr lang="en-US" sz="1600" b="1" dirty="0" smtClean="0">
                <a:solidFill>
                  <a:srgbClr val="CB2A62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by marking the box – the ticket cost will double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565" y="2867944"/>
            <a:ext cx="250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Choose your spots – how many spots (numbers) per game to play </a:t>
            </a:r>
            <a:r>
              <a:rPr lang="en-US" sz="1600" b="1" dirty="0" smtClean="0">
                <a:solidFill>
                  <a:srgbClr val="C00000"/>
                </a:solidFill>
              </a:rPr>
              <a:t>(1-12)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715" y="4140081"/>
            <a:ext cx="2475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1600" b="1" dirty="0" smtClean="0">
                <a:solidFill>
                  <a:srgbClr val="C00000"/>
                </a:solidFill>
              </a:rPr>
              <a:t>Pick your numbers – mark as many spots as you chose to play in step 2 or mark </a:t>
            </a:r>
            <a:r>
              <a:rPr lang="en-US" sz="1600" b="1" dirty="0" smtClean="0">
                <a:ln>
                  <a:solidFill>
                    <a:srgbClr val="65B14B"/>
                  </a:solidFill>
                </a:ln>
                <a:solidFill>
                  <a:srgbClr val="C00000"/>
                </a:solidFill>
              </a:rPr>
              <a:t>EASY PICK</a:t>
            </a:r>
            <a:r>
              <a:rPr lang="en-US" sz="1600" b="1" dirty="0" smtClean="0">
                <a:solidFill>
                  <a:srgbClr val="C00000"/>
                </a:solidFill>
              </a:rPr>
              <a:t> and let the computer choose for you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4667" y="1439927"/>
            <a:ext cx="2709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Place your wager – how much you would like to play per draw 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($1 - $5, $10, </a:t>
            </a:r>
            <a:r>
              <a:rPr lang="en-US" sz="1600" b="1" dirty="0" smtClean="0">
                <a:solidFill>
                  <a:srgbClr val="C00000"/>
                </a:solidFill>
              </a:rPr>
              <a:t>$15, $20, $25)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6856" y="3541180"/>
            <a:ext cx="2487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Consecutive Draws – Indicate how many games in a row you wish to play (multiply your wager x number of draws for total wager)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/>
          <a:stretch>
            <a:fillRect/>
          </a:stretch>
        </p:blipFill>
        <p:spPr>
          <a:xfrm>
            <a:off x="3248417" y="977861"/>
            <a:ext cx="2423795" cy="580961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7586" y="1714500"/>
            <a:ext cx="425128" cy="42454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1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9974" y="3009081"/>
            <a:ext cx="425128" cy="42454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2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91437" y="4336398"/>
            <a:ext cx="425128" cy="42454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</a:rPr>
              <a:t>3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61728" y="1766265"/>
            <a:ext cx="425128" cy="424543"/>
          </a:xfrm>
          <a:prstGeom prst="ellipse">
            <a:avLst/>
          </a:prstGeom>
          <a:solidFill>
            <a:srgbClr val="CB2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4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961728" y="3769312"/>
            <a:ext cx="425128" cy="42454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5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796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Monitor Screens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0100" y="5510463"/>
            <a:ext cx="490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Sample Drawing Screens (concepts only)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737190" y="1300253"/>
            <a:ext cx="3277235" cy="184086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355556" y="1281202"/>
            <a:ext cx="3388360" cy="1878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37190" y="3377020"/>
            <a:ext cx="3225800" cy="173672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4355556" y="3328125"/>
            <a:ext cx="3370580" cy="178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920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784" y="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Who Can Offer KENO 603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6764" y="1325563"/>
            <a:ext cx="8670472" cy="4351338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Establishments holding </a:t>
            </a:r>
            <a:r>
              <a:rPr lang="en-US" dirty="0">
                <a:solidFill>
                  <a:schemeClr val="bg1"/>
                </a:solidFill>
              </a:rPr>
              <a:t>a valid liquor license under RSA 178:20, II, RSA 178:21, II(a) or (b), or RSA </a:t>
            </a:r>
            <a:r>
              <a:rPr lang="en-US" dirty="0" smtClean="0">
                <a:solidFill>
                  <a:schemeClr val="bg1"/>
                </a:solidFill>
              </a:rPr>
              <a:t>178:22 (“pouring establishment”)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Principal owner(s) subject to </a:t>
            </a:r>
            <a:r>
              <a:rPr lang="en-US" dirty="0" smtClean="0">
                <a:solidFill>
                  <a:schemeClr val="bg1"/>
                </a:solidFill>
              </a:rPr>
              <a:t>criminal background </a:t>
            </a:r>
            <a:r>
              <a:rPr lang="en-US" dirty="0" smtClean="0">
                <a:solidFill>
                  <a:schemeClr val="bg1"/>
                </a:solidFill>
              </a:rPr>
              <a:t>check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Final </a:t>
            </a:r>
            <a:r>
              <a:rPr lang="en-US" dirty="0">
                <a:solidFill>
                  <a:schemeClr val="bg1"/>
                </a:solidFill>
              </a:rPr>
              <a:t>approval to sell </a:t>
            </a:r>
            <a:r>
              <a:rPr lang="en-US" dirty="0" smtClean="0">
                <a:solidFill>
                  <a:schemeClr val="bg1"/>
                </a:solidFill>
              </a:rPr>
              <a:t>KENO 603 </a:t>
            </a:r>
            <a:r>
              <a:rPr lang="en-US" dirty="0">
                <a:solidFill>
                  <a:schemeClr val="bg1"/>
                </a:solidFill>
              </a:rPr>
              <a:t>is subject to </a:t>
            </a:r>
            <a:r>
              <a:rPr lang="en-US" dirty="0" smtClean="0">
                <a:solidFill>
                  <a:schemeClr val="bg1"/>
                </a:solidFill>
              </a:rPr>
              <a:t>NH laws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NH </a:t>
            </a:r>
            <a:r>
              <a:rPr lang="en-US" dirty="0">
                <a:solidFill>
                  <a:schemeClr val="bg1"/>
                </a:solidFill>
              </a:rPr>
              <a:t>Lottery Commission rules and </a:t>
            </a:r>
            <a:r>
              <a:rPr lang="en-US" dirty="0" smtClean="0">
                <a:solidFill>
                  <a:schemeClr val="bg1"/>
                </a:solidFill>
              </a:rPr>
              <a:t>regulations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$500 annual licensing fee</a:t>
            </a:r>
          </a:p>
          <a:p>
            <a:pPr>
              <a:buClr>
                <a:srgbClr val="CB2A62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</a:rPr>
              <a:t>Each </a:t>
            </a:r>
            <a:r>
              <a:rPr lang="en-US" b="1" dirty="0">
                <a:solidFill>
                  <a:srgbClr val="C00000"/>
                </a:solidFill>
              </a:rPr>
              <a:t>city and town must pass KENO locally in order for establishments to sell. </a:t>
            </a:r>
          </a:p>
        </p:txBody>
      </p:sp>
    </p:spTree>
    <p:extLst>
      <p:ext uri="{BB962C8B-B14F-4D97-AF65-F5344CB8AC3E}">
        <p14:creationId xmlns:p14="http://schemas.microsoft.com/office/powerpoint/2010/main" val="28830029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784" y="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 KENO 603 Can Do For You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6764" y="1325563"/>
            <a:ext cx="8670472" cy="4351338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Increase foot traffic in establishment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Increase sales and check average from additional winnings spent on food, beverages, and tips for staff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Earn selling &amp; cashing commission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Earn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elling bonuses</a:t>
            </a:r>
          </a:p>
        </p:txBody>
      </p:sp>
    </p:spTree>
    <p:extLst>
      <p:ext uri="{BB962C8B-B14F-4D97-AF65-F5344CB8AC3E}">
        <p14:creationId xmlns:p14="http://schemas.microsoft.com/office/powerpoint/2010/main" val="7471317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Commission/Selling Bonus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9168" y="1440384"/>
            <a:ext cx="8075989" cy="466407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Establishments </a:t>
            </a:r>
            <a:r>
              <a:rPr lang="en-US" dirty="0">
                <a:solidFill>
                  <a:schemeClr val="bg1"/>
                </a:solidFill>
              </a:rPr>
              <a:t>earn </a:t>
            </a:r>
            <a:r>
              <a:rPr lang="en-US" b="1" dirty="0">
                <a:solidFill>
                  <a:srgbClr val="C00000"/>
                </a:solidFill>
              </a:rPr>
              <a:t>8% commission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on </a:t>
            </a:r>
            <a:r>
              <a:rPr lang="en-US" dirty="0">
                <a:solidFill>
                  <a:schemeClr val="bg1"/>
                </a:solidFill>
              </a:rPr>
              <a:t>every dollar sold for the KENO 603 game. </a:t>
            </a:r>
            <a:r>
              <a:rPr lang="en-US" dirty="0" smtClean="0">
                <a:solidFill>
                  <a:schemeClr val="bg1"/>
                </a:solidFill>
              </a:rPr>
              <a:t>That’s the </a:t>
            </a:r>
            <a:r>
              <a:rPr lang="en-US" b="1" dirty="0" smtClean="0">
                <a:solidFill>
                  <a:schemeClr val="bg1"/>
                </a:solidFill>
              </a:rPr>
              <a:t>highest commission for Keno in the US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Earn a </a:t>
            </a:r>
            <a:r>
              <a:rPr lang="en-US" dirty="0">
                <a:solidFill>
                  <a:schemeClr val="bg1"/>
                </a:solidFill>
              </a:rPr>
              <a:t>bonus for selling a KENO 603 prize of $10,000 and greater equal to 1% of the prize capped at $75,000.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For other </a:t>
            </a:r>
            <a:r>
              <a:rPr lang="en-US" dirty="0">
                <a:solidFill>
                  <a:schemeClr val="bg1"/>
                </a:solidFill>
              </a:rPr>
              <a:t>lottery products, </a:t>
            </a:r>
            <a:r>
              <a:rPr lang="en-US" dirty="0" smtClean="0">
                <a:solidFill>
                  <a:schemeClr val="bg1"/>
                </a:solidFill>
              </a:rPr>
              <a:t>retailers </a:t>
            </a:r>
            <a:r>
              <a:rPr lang="en-US" dirty="0">
                <a:solidFill>
                  <a:schemeClr val="bg1"/>
                </a:solidFill>
              </a:rPr>
              <a:t>receive 5% commission on every dollar sold, along with a 1% cashing bonus on scratch </a:t>
            </a:r>
            <a:r>
              <a:rPr lang="en-US" dirty="0" smtClean="0">
                <a:solidFill>
                  <a:schemeClr val="bg1"/>
                </a:solidFill>
              </a:rPr>
              <a:t>tickets, Fast </a:t>
            </a:r>
            <a:r>
              <a:rPr lang="en-US" dirty="0">
                <a:solidFill>
                  <a:schemeClr val="bg1"/>
                </a:solidFill>
              </a:rPr>
              <a:t>Play, </a:t>
            </a:r>
            <a:r>
              <a:rPr lang="en-US" dirty="0" smtClean="0">
                <a:solidFill>
                  <a:schemeClr val="bg1"/>
                </a:solidFill>
              </a:rPr>
              <a:t>and Pick </a:t>
            </a:r>
            <a:r>
              <a:rPr lang="en-US" dirty="0">
                <a:solidFill>
                  <a:schemeClr val="bg1"/>
                </a:solidFill>
              </a:rPr>
              <a:t>3 and Pick </a:t>
            </a:r>
            <a:r>
              <a:rPr lang="en-US" dirty="0" smtClean="0">
                <a:solidFill>
                  <a:schemeClr val="bg1"/>
                </a:solidFill>
              </a:rPr>
              <a:t>4, as </a:t>
            </a:r>
            <a:r>
              <a:rPr lang="en-US" dirty="0">
                <a:solidFill>
                  <a:schemeClr val="bg1"/>
                </a:solidFill>
              </a:rPr>
              <a:t>well as a bonus of 1% on selling prizes of $10,000 and greater (capped at $75,000, not applicable for scratch tickets).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dirty="0" smtClean="0">
                <a:solidFill>
                  <a:schemeClr val="bg1"/>
                </a:solidFill>
              </a:rPr>
              <a:t>Establishments </a:t>
            </a:r>
            <a:r>
              <a:rPr lang="en-US" dirty="0">
                <a:solidFill>
                  <a:schemeClr val="bg1"/>
                </a:solidFill>
              </a:rPr>
              <a:t>that sell Keno in other states report an increase in food and beverage sales from customers staying longer to play Keno. </a:t>
            </a:r>
          </a:p>
        </p:txBody>
      </p:sp>
    </p:spTree>
    <p:extLst>
      <p:ext uri="{BB962C8B-B14F-4D97-AF65-F5344CB8AC3E}">
        <p14:creationId xmlns:p14="http://schemas.microsoft.com/office/powerpoint/2010/main" val="748743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2060"/>
      </a:dk1>
      <a:lt1>
        <a:sysClr val="window" lastClr="FFFFFF"/>
      </a:lt1>
      <a:dk2>
        <a:srgbClr val="FFC000"/>
      </a:dk2>
      <a:lt2>
        <a:srgbClr val="FFC000"/>
      </a:lt2>
      <a:accent1>
        <a:srgbClr val="FFC000"/>
      </a:accent1>
      <a:accent2>
        <a:srgbClr val="FFC000"/>
      </a:accent2>
      <a:accent3>
        <a:srgbClr val="6BB1C9"/>
      </a:accent3>
      <a:accent4>
        <a:srgbClr val="6585CF"/>
      </a:accent4>
      <a:accent5>
        <a:srgbClr val="7E6BC9"/>
      </a:accent5>
      <a:accent6>
        <a:srgbClr val="FFC000"/>
      </a:accent6>
      <a:hlink>
        <a:srgbClr val="410082"/>
      </a:hlink>
      <a:folHlink>
        <a:srgbClr val="932968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</TotalTime>
  <Words>655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What is KENO 603?</vt:lpstr>
      <vt:lpstr>How to Play KENO</vt:lpstr>
      <vt:lpstr>KENO PLUS Option</vt:lpstr>
      <vt:lpstr>Using the Playslip</vt:lpstr>
      <vt:lpstr>Monitor Screens</vt:lpstr>
      <vt:lpstr>Who Can Offer KENO 603</vt:lpstr>
      <vt:lpstr>What KENO 603 Can Do For You</vt:lpstr>
      <vt:lpstr>Commission/Selling Bonus</vt:lpstr>
      <vt:lpstr>Advertising/Point-of-Sale Examples (Provided Free of Charge)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Lambert</dc:creator>
  <cp:lastModifiedBy>Rosberg, Kelley-Jaye</cp:lastModifiedBy>
  <cp:revision>147</cp:revision>
  <dcterms:created xsi:type="dcterms:W3CDTF">2015-10-23T15:44:20Z</dcterms:created>
  <dcterms:modified xsi:type="dcterms:W3CDTF">2017-08-15T17:49:48Z</dcterms:modified>
</cp:coreProperties>
</file>